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91" r:id="rId1"/>
    <p:sldMasterId id="2147483731" r:id="rId2"/>
    <p:sldMasterId id="2147483758" r:id="rId3"/>
  </p:sldMasterIdLst>
  <p:notesMasterIdLst>
    <p:notesMasterId r:id="rId16"/>
  </p:notesMasterIdLst>
  <p:handoutMasterIdLst>
    <p:handoutMasterId r:id="rId17"/>
  </p:handoutMasterIdLst>
  <p:sldIdLst>
    <p:sldId id="416" r:id="rId4"/>
    <p:sldId id="393" r:id="rId5"/>
    <p:sldId id="394" r:id="rId6"/>
    <p:sldId id="397" r:id="rId7"/>
    <p:sldId id="395" r:id="rId8"/>
    <p:sldId id="398" r:id="rId9"/>
    <p:sldId id="399" r:id="rId10"/>
    <p:sldId id="401" r:id="rId11"/>
    <p:sldId id="402" r:id="rId12"/>
    <p:sldId id="400" r:id="rId13"/>
    <p:sldId id="413" r:id="rId14"/>
    <p:sldId id="396" r:id="rId15"/>
  </p:sldIdLst>
  <p:sldSz cx="7562850" cy="10688638"/>
  <p:notesSz cx="6731000" cy="9855200"/>
  <p:defaultTextStyle>
    <a:defPPr>
      <a:defRPr lang="ru-RU"/>
    </a:defPPr>
    <a:lvl1pPr algn="l" rtl="0" fontAlgn="base">
      <a:spcBef>
        <a:spcPct val="0"/>
      </a:spcBef>
      <a:spcAft>
        <a:spcPct val="0"/>
      </a:spcAft>
      <a:defRPr sz="2000" kern="1200">
        <a:solidFill>
          <a:srgbClr val="00703C"/>
        </a:solidFill>
        <a:latin typeface="Arial" pitchFamily="34" charset="0"/>
        <a:ea typeface="Arial Unicode MS" pitchFamily="34" charset="-128"/>
        <a:cs typeface="Arial Unicode MS" pitchFamily="34" charset="-128"/>
      </a:defRPr>
    </a:lvl1pPr>
    <a:lvl2pPr marL="457200" algn="l" rtl="0" fontAlgn="base">
      <a:spcBef>
        <a:spcPct val="0"/>
      </a:spcBef>
      <a:spcAft>
        <a:spcPct val="0"/>
      </a:spcAft>
      <a:defRPr sz="2000" kern="1200">
        <a:solidFill>
          <a:srgbClr val="00703C"/>
        </a:solidFill>
        <a:latin typeface="Arial" pitchFamily="34" charset="0"/>
        <a:ea typeface="Arial Unicode MS" pitchFamily="34" charset="-128"/>
        <a:cs typeface="Arial Unicode MS" pitchFamily="34" charset="-128"/>
      </a:defRPr>
    </a:lvl2pPr>
    <a:lvl3pPr marL="914400" algn="l" rtl="0" fontAlgn="base">
      <a:spcBef>
        <a:spcPct val="0"/>
      </a:spcBef>
      <a:spcAft>
        <a:spcPct val="0"/>
      </a:spcAft>
      <a:defRPr sz="2000" kern="1200">
        <a:solidFill>
          <a:srgbClr val="00703C"/>
        </a:solidFill>
        <a:latin typeface="Arial" pitchFamily="34" charset="0"/>
        <a:ea typeface="Arial Unicode MS" pitchFamily="34" charset="-128"/>
        <a:cs typeface="Arial Unicode MS" pitchFamily="34" charset="-128"/>
      </a:defRPr>
    </a:lvl3pPr>
    <a:lvl4pPr marL="1371600" algn="l" rtl="0" fontAlgn="base">
      <a:spcBef>
        <a:spcPct val="0"/>
      </a:spcBef>
      <a:spcAft>
        <a:spcPct val="0"/>
      </a:spcAft>
      <a:defRPr sz="2000" kern="1200">
        <a:solidFill>
          <a:srgbClr val="00703C"/>
        </a:solidFill>
        <a:latin typeface="Arial" pitchFamily="34" charset="0"/>
        <a:ea typeface="Arial Unicode MS" pitchFamily="34" charset="-128"/>
        <a:cs typeface="Arial Unicode MS" pitchFamily="34" charset="-128"/>
      </a:defRPr>
    </a:lvl4pPr>
    <a:lvl5pPr marL="1828800" algn="l" rtl="0" fontAlgn="base">
      <a:spcBef>
        <a:spcPct val="0"/>
      </a:spcBef>
      <a:spcAft>
        <a:spcPct val="0"/>
      </a:spcAft>
      <a:defRPr sz="2000" kern="1200">
        <a:solidFill>
          <a:srgbClr val="00703C"/>
        </a:solidFill>
        <a:latin typeface="Arial" pitchFamily="34" charset="0"/>
        <a:ea typeface="Arial Unicode MS" pitchFamily="34" charset="-128"/>
        <a:cs typeface="Arial Unicode MS" pitchFamily="34" charset="-128"/>
      </a:defRPr>
    </a:lvl5pPr>
    <a:lvl6pPr marL="2286000" algn="l" defTabSz="914400" rtl="0" eaLnBrk="1" latinLnBrk="0" hangingPunct="1">
      <a:defRPr sz="2000" kern="1200">
        <a:solidFill>
          <a:srgbClr val="00703C"/>
        </a:solidFill>
        <a:latin typeface="Arial" pitchFamily="34" charset="0"/>
        <a:ea typeface="Arial Unicode MS" pitchFamily="34" charset="-128"/>
        <a:cs typeface="Arial Unicode MS" pitchFamily="34" charset="-128"/>
      </a:defRPr>
    </a:lvl6pPr>
    <a:lvl7pPr marL="2743200" algn="l" defTabSz="914400" rtl="0" eaLnBrk="1" latinLnBrk="0" hangingPunct="1">
      <a:defRPr sz="2000" kern="1200">
        <a:solidFill>
          <a:srgbClr val="00703C"/>
        </a:solidFill>
        <a:latin typeface="Arial" pitchFamily="34" charset="0"/>
        <a:ea typeface="Arial Unicode MS" pitchFamily="34" charset="-128"/>
        <a:cs typeface="Arial Unicode MS" pitchFamily="34" charset="-128"/>
      </a:defRPr>
    </a:lvl7pPr>
    <a:lvl8pPr marL="3200400" algn="l" defTabSz="914400" rtl="0" eaLnBrk="1" latinLnBrk="0" hangingPunct="1">
      <a:defRPr sz="2000" kern="1200">
        <a:solidFill>
          <a:srgbClr val="00703C"/>
        </a:solidFill>
        <a:latin typeface="Arial" pitchFamily="34" charset="0"/>
        <a:ea typeface="Arial Unicode MS" pitchFamily="34" charset="-128"/>
        <a:cs typeface="Arial Unicode MS" pitchFamily="34" charset="-128"/>
      </a:defRPr>
    </a:lvl8pPr>
    <a:lvl9pPr marL="3657600" algn="l" defTabSz="914400" rtl="0" eaLnBrk="1" latinLnBrk="0" hangingPunct="1">
      <a:defRPr sz="2000" kern="1200">
        <a:solidFill>
          <a:srgbClr val="00703C"/>
        </a:solidFill>
        <a:latin typeface="Arial" pitchFamily="34" charset="0"/>
        <a:ea typeface="Arial Unicode MS" pitchFamily="34" charset="-128"/>
        <a:cs typeface="Arial Unicode MS" pitchFamily="34"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B5D4"/>
    <a:srgbClr val="D8D87C"/>
    <a:srgbClr val="BFCFE3"/>
    <a:srgbClr val="DDA69B"/>
    <a:srgbClr val="C4C262"/>
    <a:srgbClr val="86A5CB"/>
    <a:srgbClr val="C0C866"/>
    <a:srgbClr val="C37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34587" autoAdjust="0"/>
    <p:restoredTop sz="86364" autoAdjust="0"/>
  </p:normalViewPr>
  <p:slideViewPr>
    <p:cSldViewPr snapToGrid="0">
      <p:cViewPr>
        <p:scale>
          <a:sx n="120" d="100"/>
          <a:sy n="120" d="100"/>
        </p:scale>
        <p:origin x="-1044" y="438"/>
      </p:cViewPr>
      <p:guideLst>
        <p:guide orient="horz" pos="3084"/>
        <p:guide orient="horz" pos="4852"/>
        <p:guide orient="horz" pos="5134"/>
        <p:guide orient="horz" pos="5346"/>
        <p:guide orient="horz" pos="5700"/>
        <p:guide orient="horz" pos="5982"/>
        <p:guide pos="1669"/>
        <p:guide pos="882"/>
        <p:guide pos="3020"/>
        <p:guide pos="431"/>
        <p:guide pos="3470"/>
        <p:guide pos="3958"/>
        <p:guide pos="4408"/>
        <p:guide pos="463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1422"/>
    </p:cViewPr>
  </p:sorterViewPr>
  <p:notesViewPr>
    <p:cSldViewPr snapToGrid="0">
      <p:cViewPr varScale="1">
        <p:scale>
          <a:sx n="94" d="100"/>
          <a:sy n="94" d="100"/>
        </p:scale>
        <p:origin x="-3708" y="-108"/>
      </p:cViewPr>
      <p:guideLst>
        <p:guide orient="horz" pos="3104"/>
        <p:guide pos="212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image" Target="../media/image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image" Target="../media/image12.emf"/><Relationship Id="rId4" Type="http://schemas.openxmlformats.org/officeDocument/2006/relationships/image" Target="../media/image15.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418" name="Rectangle 2"/>
          <p:cNvSpPr>
            <a:spLocks noGrp="1" noChangeArrowheads="1"/>
          </p:cNvSpPr>
          <p:nvPr>
            <p:ph type="hdr" sz="quarter"/>
          </p:nvPr>
        </p:nvSpPr>
        <p:spPr bwMode="auto">
          <a:xfrm>
            <a:off x="0" y="0"/>
            <a:ext cx="2917500" cy="493233"/>
          </a:xfrm>
          <a:prstGeom prst="rect">
            <a:avLst/>
          </a:prstGeom>
          <a:noFill/>
          <a:ln w="9525">
            <a:noFill/>
            <a:miter lim="800000"/>
            <a:headEnd/>
            <a:tailEnd/>
          </a:ln>
        </p:spPr>
        <p:txBody>
          <a:bodyPr vert="horz" wrap="square" lIns="92745" tIns="46373" rIns="92745" bIns="46373" numCol="1" anchor="t" anchorCtr="0" compatLnSpc="1">
            <a:prstTxWarp prst="textNoShape">
              <a:avLst/>
            </a:prstTxWarp>
          </a:bodyPr>
          <a:lstStyle>
            <a:lvl1pPr defTabSz="927547" eaLnBrk="0" hangingPunct="0">
              <a:lnSpc>
                <a:spcPct val="100000"/>
              </a:lnSpc>
              <a:spcBef>
                <a:spcPct val="0"/>
              </a:spcBef>
              <a:buFontTx/>
              <a:buNone/>
              <a:defRPr sz="1200">
                <a:solidFill>
                  <a:schemeClr val="tx1"/>
                </a:solidFill>
                <a:latin typeface="Arial" charset="0"/>
              </a:defRPr>
            </a:lvl1pPr>
          </a:lstStyle>
          <a:p>
            <a:pPr>
              <a:defRPr/>
            </a:pPr>
            <a:endParaRPr lang="ru-RU"/>
          </a:p>
        </p:txBody>
      </p:sp>
      <p:sp>
        <p:nvSpPr>
          <p:cNvPr id="60419" name="Rectangle 3"/>
          <p:cNvSpPr>
            <a:spLocks noGrp="1" noChangeArrowheads="1"/>
          </p:cNvSpPr>
          <p:nvPr>
            <p:ph type="dt" sz="quarter" idx="1"/>
          </p:nvPr>
        </p:nvSpPr>
        <p:spPr bwMode="auto">
          <a:xfrm>
            <a:off x="3813500" y="0"/>
            <a:ext cx="2917500" cy="493233"/>
          </a:xfrm>
          <a:prstGeom prst="rect">
            <a:avLst/>
          </a:prstGeom>
          <a:noFill/>
          <a:ln w="9525">
            <a:noFill/>
            <a:miter lim="800000"/>
            <a:headEnd/>
            <a:tailEnd/>
          </a:ln>
        </p:spPr>
        <p:txBody>
          <a:bodyPr vert="horz" wrap="square" lIns="92745" tIns="46373" rIns="92745" bIns="46373" numCol="1" anchor="t" anchorCtr="0" compatLnSpc="1">
            <a:prstTxWarp prst="textNoShape">
              <a:avLst/>
            </a:prstTxWarp>
          </a:bodyPr>
          <a:lstStyle>
            <a:lvl1pPr algn="r" defTabSz="927547" eaLnBrk="0" hangingPunct="0">
              <a:lnSpc>
                <a:spcPct val="100000"/>
              </a:lnSpc>
              <a:spcBef>
                <a:spcPct val="0"/>
              </a:spcBef>
              <a:buFontTx/>
              <a:buNone/>
              <a:defRPr sz="1200">
                <a:solidFill>
                  <a:schemeClr val="tx1"/>
                </a:solidFill>
                <a:latin typeface="Arial" charset="0"/>
              </a:defRPr>
            </a:lvl1pPr>
          </a:lstStyle>
          <a:p>
            <a:pPr>
              <a:defRPr/>
            </a:pPr>
            <a:endParaRPr lang="ru-RU"/>
          </a:p>
        </p:txBody>
      </p:sp>
      <p:sp>
        <p:nvSpPr>
          <p:cNvPr id="60420" name="Rectangle 4"/>
          <p:cNvSpPr>
            <a:spLocks noGrp="1" noChangeArrowheads="1"/>
          </p:cNvSpPr>
          <p:nvPr>
            <p:ph type="ftr" sz="quarter" idx="2"/>
          </p:nvPr>
        </p:nvSpPr>
        <p:spPr bwMode="auto">
          <a:xfrm>
            <a:off x="0" y="9361968"/>
            <a:ext cx="2917500" cy="493232"/>
          </a:xfrm>
          <a:prstGeom prst="rect">
            <a:avLst/>
          </a:prstGeom>
          <a:noFill/>
          <a:ln w="9525">
            <a:noFill/>
            <a:miter lim="800000"/>
            <a:headEnd/>
            <a:tailEnd/>
          </a:ln>
        </p:spPr>
        <p:txBody>
          <a:bodyPr vert="horz" wrap="square" lIns="92745" tIns="46373" rIns="92745" bIns="46373" numCol="1" anchor="b" anchorCtr="0" compatLnSpc="1">
            <a:prstTxWarp prst="textNoShape">
              <a:avLst/>
            </a:prstTxWarp>
          </a:bodyPr>
          <a:lstStyle>
            <a:lvl1pPr defTabSz="927547" eaLnBrk="0" hangingPunct="0">
              <a:lnSpc>
                <a:spcPct val="100000"/>
              </a:lnSpc>
              <a:spcBef>
                <a:spcPct val="0"/>
              </a:spcBef>
              <a:buFontTx/>
              <a:buNone/>
              <a:defRPr sz="1200">
                <a:solidFill>
                  <a:schemeClr val="tx1"/>
                </a:solidFill>
                <a:latin typeface="Arial" charset="0"/>
              </a:defRPr>
            </a:lvl1pPr>
          </a:lstStyle>
          <a:p>
            <a:pPr>
              <a:defRPr/>
            </a:pPr>
            <a:endParaRPr lang="ru-RU"/>
          </a:p>
        </p:txBody>
      </p:sp>
      <p:sp>
        <p:nvSpPr>
          <p:cNvPr id="60421" name="Rectangle 5"/>
          <p:cNvSpPr>
            <a:spLocks noGrp="1" noChangeArrowheads="1"/>
          </p:cNvSpPr>
          <p:nvPr>
            <p:ph type="sldNum" sz="quarter" idx="3"/>
          </p:nvPr>
        </p:nvSpPr>
        <p:spPr bwMode="auto">
          <a:xfrm>
            <a:off x="3813500" y="9361968"/>
            <a:ext cx="2917500" cy="493232"/>
          </a:xfrm>
          <a:prstGeom prst="rect">
            <a:avLst/>
          </a:prstGeom>
          <a:noFill/>
          <a:ln w="9525">
            <a:noFill/>
            <a:miter lim="800000"/>
            <a:headEnd/>
            <a:tailEnd/>
          </a:ln>
        </p:spPr>
        <p:txBody>
          <a:bodyPr vert="horz" wrap="square" lIns="92745" tIns="46373" rIns="92745" bIns="46373" numCol="1" anchor="b" anchorCtr="0" compatLnSpc="1">
            <a:prstTxWarp prst="textNoShape">
              <a:avLst/>
            </a:prstTxWarp>
          </a:bodyPr>
          <a:lstStyle>
            <a:lvl1pPr algn="r" defTabSz="927547" eaLnBrk="0" hangingPunct="0">
              <a:lnSpc>
                <a:spcPct val="100000"/>
              </a:lnSpc>
              <a:spcBef>
                <a:spcPct val="0"/>
              </a:spcBef>
              <a:buFontTx/>
              <a:buNone/>
              <a:defRPr sz="1200">
                <a:solidFill>
                  <a:schemeClr val="tx1"/>
                </a:solidFill>
                <a:latin typeface="Arial" charset="0"/>
              </a:defRPr>
            </a:lvl1pPr>
          </a:lstStyle>
          <a:p>
            <a:pPr>
              <a:defRPr/>
            </a:pPr>
            <a:fld id="{8C7EA2E6-578C-476D-93C3-61A6982B6AD1}" type="slidenum">
              <a:rPr lang="ru-RU"/>
              <a:pPr>
                <a:defRPr/>
              </a:pPr>
              <a:t>‹#›</a:t>
            </a:fld>
            <a:endParaRPr lang="ru-RU"/>
          </a:p>
        </p:txBody>
      </p:sp>
    </p:spTree>
    <p:extLst>
      <p:ext uri="{BB962C8B-B14F-4D97-AF65-F5344CB8AC3E}">
        <p14:creationId xmlns:p14="http://schemas.microsoft.com/office/powerpoint/2010/main" val="412504273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2917500" cy="493233"/>
          </a:xfrm>
          <a:prstGeom prst="rect">
            <a:avLst/>
          </a:prstGeom>
          <a:noFill/>
          <a:ln w="9525">
            <a:noFill/>
            <a:miter lim="800000"/>
            <a:headEnd/>
            <a:tailEnd/>
          </a:ln>
        </p:spPr>
        <p:txBody>
          <a:bodyPr vert="horz" wrap="square" lIns="92745" tIns="46373" rIns="92745" bIns="46373" numCol="1" anchor="t" anchorCtr="0" compatLnSpc="1">
            <a:prstTxWarp prst="textNoShape">
              <a:avLst/>
            </a:prstTxWarp>
          </a:bodyPr>
          <a:lstStyle>
            <a:lvl1pPr defTabSz="927547" eaLnBrk="0" hangingPunct="0">
              <a:lnSpc>
                <a:spcPct val="100000"/>
              </a:lnSpc>
              <a:spcBef>
                <a:spcPct val="0"/>
              </a:spcBef>
              <a:buFontTx/>
              <a:buNone/>
              <a:defRPr sz="1200">
                <a:solidFill>
                  <a:schemeClr val="tx1"/>
                </a:solidFill>
                <a:latin typeface="Arial" charset="0"/>
              </a:defRPr>
            </a:lvl1pPr>
          </a:lstStyle>
          <a:p>
            <a:pPr>
              <a:defRPr/>
            </a:pPr>
            <a:endParaRPr lang="ru-RU"/>
          </a:p>
        </p:txBody>
      </p:sp>
      <p:sp>
        <p:nvSpPr>
          <p:cNvPr id="9219" name="Rectangle 3"/>
          <p:cNvSpPr>
            <a:spLocks noGrp="1" noChangeArrowheads="1"/>
          </p:cNvSpPr>
          <p:nvPr>
            <p:ph type="dt" idx="1"/>
          </p:nvPr>
        </p:nvSpPr>
        <p:spPr bwMode="auto">
          <a:xfrm>
            <a:off x="3813500" y="0"/>
            <a:ext cx="2917500" cy="493233"/>
          </a:xfrm>
          <a:prstGeom prst="rect">
            <a:avLst/>
          </a:prstGeom>
          <a:noFill/>
          <a:ln w="9525">
            <a:noFill/>
            <a:miter lim="800000"/>
            <a:headEnd/>
            <a:tailEnd/>
          </a:ln>
        </p:spPr>
        <p:txBody>
          <a:bodyPr vert="horz" wrap="square" lIns="92745" tIns="46373" rIns="92745" bIns="46373" numCol="1" anchor="t" anchorCtr="0" compatLnSpc="1">
            <a:prstTxWarp prst="textNoShape">
              <a:avLst/>
            </a:prstTxWarp>
          </a:bodyPr>
          <a:lstStyle>
            <a:lvl1pPr algn="r" defTabSz="927547" eaLnBrk="0" hangingPunct="0">
              <a:lnSpc>
                <a:spcPct val="100000"/>
              </a:lnSpc>
              <a:spcBef>
                <a:spcPct val="0"/>
              </a:spcBef>
              <a:buFontTx/>
              <a:buNone/>
              <a:defRPr sz="1200">
                <a:solidFill>
                  <a:schemeClr val="tx1"/>
                </a:solidFill>
                <a:latin typeface="Arial" charset="0"/>
              </a:defRPr>
            </a:lvl1pPr>
          </a:lstStyle>
          <a:p>
            <a:pPr>
              <a:defRPr/>
            </a:pPr>
            <a:endParaRPr lang="ru-RU"/>
          </a:p>
        </p:txBody>
      </p:sp>
      <p:sp>
        <p:nvSpPr>
          <p:cNvPr id="53252" name="Rectangle 4"/>
          <p:cNvSpPr>
            <a:spLocks noGrp="1" noRot="1" noChangeAspect="1" noChangeArrowheads="1" noTextEdit="1"/>
          </p:cNvSpPr>
          <p:nvPr>
            <p:ph type="sldImg" idx="2"/>
          </p:nvPr>
        </p:nvSpPr>
        <p:spPr bwMode="auto">
          <a:xfrm>
            <a:off x="2058988" y="739775"/>
            <a:ext cx="2613025" cy="3695700"/>
          </a:xfrm>
          <a:prstGeom prst="rect">
            <a:avLst/>
          </a:prstGeom>
          <a:noFill/>
          <a:ln w="9525">
            <a:solidFill>
              <a:srgbClr val="000000"/>
            </a:solidFill>
            <a:miter lim="800000"/>
            <a:headEnd/>
            <a:tailEnd/>
          </a:ln>
        </p:spPr>
      </p:sp>
      <p:sp>
        <p:nvSpPr>
          <p:cNvPr id="9221" name="Rectangle 5"/>
          <p:cNvSpPr>
            <a:spLocks noGrp="1" noChangeArrowheads="1"/>
          </p:cNvSpPr>
          <p:nvPr>
            <p:ph type="body" sz="quarter" idx="3"/>
          </p:nvPr>
        </p:nvSpPr>
        <p:spPr bwMode="auto">
          <a:xfrm>
            <a:off x="897572" y="4681773"/>
            <a:ext cx="4935857" cy="4434367"/>
          </a:xfrm>
          <a:prstGeom prst="rect">
            <a:avLst/>
          </a:prstGeom>
          <a:noFill/>
          <a:ln w="9525">
            <a:noFill/>
            <a:miter lim="800000"/>
            <a:headEnd/>
            <a:tailEnd/>
          </a:ln>
        </p:spPr>
        <p:txBody>
          <a:bodyPr vert="horz" wrap="square" lIns="92745" tIns="46373" rIns="92745" bIns="46373" numCol="1" anchor="t" anchorCtr="0" compatLnSpc="1">
            <a:prstTxWarp prst="textNoShape">
              <a:avLst/>
            </a:prstTxWarp>
          </a:bodyPr>
          <a:lstStyle/>
          <a:p>
            <a:pPr lvl="0"/>
            <a:r>
              <a:rPr lang="ru-RU" noProof="0" smtClean="0"/>
              <a:t>Click to edit Master text styles</a:t>
            </a:r>
          </a:p>
          <a:p>
            <a:pPr lvl="1"/>
            <a:r>
              <a:rPr lang="ru-RU" noProof="0" smtClean="0"/>
              <a:t>Second level</a:t>
            </a:r>
          </a:p>
          <a:p>
            <a:pPr lvl="2"/>
            <a:r>
              <a:rPr lang="ru-RU" noProof="0" smtClean="0"/>
              <a:t>Third level</a:t>
            </a:r>
          </a:p>
          <a:p>
            <a:pPr lvl="3"/>
            <a:r>
              <a:rPr lang="ru-RU" noProof="0" smtClean="0"/>
              <a:t>Fourth level</a:t>
            </a:r>
          </a:p>
          <a:p>
            <a:pPr lvl="4"/>
            <a:r>
              <a:rPr lang="ru-RU" noProof="0" smtClean="0"/>
              <a:t>Fifth level</a:t>
            </a:r>
          </a:p>
        </p:txBody>
      </p:sp>
      <p:sp>
        <p:nvSpPr>
          <p:cNvPr id="9222" name="Rectangle 6"/>
          <p:cNvSpPr>
            <a:spLocks noGrp="1" noChangeArrowheads="1"/>
          </p:cNvSpPr>
          <p:nvPr>
            <p:ph type="ftr" sz="quarter" idx="4"/>
          </p:nvPr>
        </p:nvSpPr>
        <p:spPr bwMode="auto">
          <a:xfrm>
            <a:off x="0" y="9361968"/>
            <a:ext cx="2917500" cy="493232"/>
          </a:xfrm>
          <a:prstGeom prst="rect">
            <a:avLst/>
          </a:prstGeom>
          <a:noFill/>
          <a:ln w="9525">
            <a:noFill/>
            <a:miter lim="800000"/>
            <a:headEnd/>
            <a:tailEnd/>
          </a:ln>
        </p:spPr>
        <p:txBody>
          <a:bodyPr vert="horz" wrap="square" lIns="92745" tIns="46373" rIns="92745" bIns="46373" numCol="1" anchor="b" anchorCtr="0" compatLnSpc="1">
            <a:prstTxWarp prst="textNoShape">
              <a:avLst/>
            </a:prstTxWarp>
          </a:bodyPr>
          <a:lstStyle>
            <a:lvl1pPr defTabSz="927547" eaLnBrk="0" hangingPunct="0">
              <a:lnSpc>
                <a:spcPct val="100000"/>
              </a:lnSpc>
              <a:spcBef>
                <a:spcPct val="0"/>
              </a:spcBef>
              <a:buFontTx/>
              <a:buNone/>
              <a:defRPr sz="1200">
                <a:solidFill>
                  <a:schemeClr val="tx1"/>
                </a:solidFill>
                <a:latin typeface="Arial" charset="0"/>
              </a:defRPr>
            </a:lvl1pPr>
          </a:lstStyle>
          <a:p>
            <a:pPr>
              <a:defRPr/>
            </a:pPr>
            <a:endParaRPr lang="ru-RU"/>
          </a:p>
        </p:txBody>
      </p:sp>
      <p:sp>
        <p:nvSpPr>
          <p:cNvPr id="9223" name="Rectangle 7"/>
          <p:cNvSpPr>
            <a:spLocks noGrp="1" noChangeArrowheads="1"/>
          </p:cNvSpPr>
          <p:nvPr>
            <p:ph type="sldNum" sz="quarter" idx="5"/>
          </p:nvPr>
        </p:nvSpPr>
        <p:spPr bwMode="auto">
          <a:xfrm>
            <a:off x="3813500" y="9361968"/>
            <a:ext cx="2917500" cy="493232"/>
          </a:xfrm>
          <a:prstGeom prst="rect">
            <a:avLst/>
          </a:prstGeom>
          <a:noFill/>
          <a:ln w="9525">
            <a:noFill/>
            <a:miter lim="800000"/>
            <a:headEnd/>
            <a:tailEnd/>
          </a:ln>
        </p:spPr>
        <p:txBody>
          <a:bodyPr vert="horz" wrap="square" lIns="92745" tIns="46373" rIns="92745" bIns="46373" numCol="1" anchor="b" anchorCtr="0" compatLnSpc="1">
            <a:prstTxWarp prst="textNoShape">
              <a:avLst/>
            </a:prstTxWarp>
          </a:bodyPr>
          <a:lstStyle>
            <a:lvl1pPr algn="r" defTabSz="927547" eaLnBrk="0" hangingPunct="0">
              <a:lnSpc>
                <a:spcPct val="100000"/>
              </a:lnSpc>
              <a:spcBef>
                <a:spcPct val="0"/>
              </a:spcBef>
              <a:buFontTx/>
              <a:buNone/>
              <a:defRPr sz="1200">
                <a:solidFill>
                  <a:schemeClr val="tx1"/>
                </a:solidFill>
                <a:latin typeface="Arial" charset="0"/>
              </a:defRPr>
            </a:lvl1pPr>
          </a:lstStyle>
          <a:p>
            <a:pPr>
              <a:defRPr/>
            </a:pPr>
            <a:fld id="{106D7931-732F-4EE4-9F04-5E033DFA0B6B}" type="slidenum">
              <a:rPr lang="ru-RU"/>
              <a:pPr>
                <a:defRPr/>
              </a:pPr>
              <a:t>‹#›</a:t>
            </a:fld>
            <a:endParaRPr lang="ru-RU"/>
          </a:p>
        </p:txBody>
      </p:sp>
    </p:spTree>
    <p:extLst>
      <p:ext uri="{BB962C8B-B14F-4D97-AF65-F5344CB8AC3E}">
        <p14:creationId xmlns:p14="http://schemas.microsoft.com/office/powerpoint/2010/main" val="308827979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Arial Unicode MS" pitchFamily="34" charset="-128"/>
        <a:cs typeface="Arial Unicode MS" pitchFamily="34" charset="-128"/>
      </a:defRPr>
    </a:lvl1pPr>
    <a:lvl2pPr marL="457200" algn="l" rtl="0" eaLnBrk="0" fontAlgn="base" hangingPunct="0">
      <a:spcBef>
        <a:spcPct val="30000"/>
      </a:spcBef>
      <a:spcAft>
        <a:spcPct val="0"/>
      </a:spcAft>
      <a:defRPr sz="1200" kern="1200">
        <a:solidFill>
          <a:schemeClr val="tx1"/>
        </a:solidFill>
        <a:latin typeface="Arial" charset="0"/>
        <a:ea typeface="Arial Unicode MS" pitchFamily="34" charset="-128"/>
        <a:cs typeface="Arial Unicode MS" pitchFamily="34" charset="-128"/>
      </a:defRPr>
    </a:lvl2pPr>
    <a:lvl3pPr marL="914400" algn="l" rtl="0" eaLnBrk="0" fontAlgn="base" hangingPunct="0">
      <a:spcBef>
        <a:spcPct val="30000"/>
      </a:spcBef>
      <a:spcAft>
        <a:spcPct val="0"/>
      </a:spcAft>
      <a:defRPr sz="1200" kern="1200">
        <a:solidFill>
          <a:schemeClr val="tx1"/>
        </a:solidFill>
        <a:latin typeface="Arial" charset="0"/>
        <a:ea typeface="Arial Unicode MS" pitchFamily="34" charset="-128"/>
        <a:cs typeface="Arial Unicode MS" pitchFamily="34" charset="-128"/>
      </a:defRPr>
    </a:lvl3pPr>
    <a:lvl4pPr marL="1371600" algn="l" rtl="0" eaLnBrk="0" fontAlgn="base" hangingPunct="0">
      <a:spcBef>
        <a:spcPct val="30000"/>
      </a:spcBef>
      <a:spcAft>
        <a:spcPct val="0"/>
      </a:spcAft>
      <a:defRPr sz="1200" kern="1200">
        <a:solidFill>
          <a:schemeClr val="tx1"/>
        </a:solidFill>
        <a:latin typeface="Arial" charset="0"/>
        <a:ea typeface="Arial Unicode MS" pitchFamily="34" charset="-128"/>
        <a:cs typeface="Arial Unicode MS" pitchFamily="34" charset="-128"/>
      </a:defRPr>
    </a:lvl4pPr>
    <a:lvl5pPr marL="1828800" algn="l" rtl="0" eaLnBrk="0" fontAlgn="base" hangingPunct="0">
      <a:spcBef>
        <a:spcPct val="30000"/>
      </a:spcBef>
      <a:spcAft>
        <a:spcPct val="0"/>
      </a:spcAft>
      <a:defRPr sz="12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Титульный слайд">
    <p:spTree>
      <p:nvGrpSpPr>
        <p:cNvPr id="1" name=""/>
        <p:cNvGrpSpPr/>
        <p:nvPr/>
      </p:nvGrpSpPr>
      <p:grpSpPr>
        <a:xfrm>
          <a:off x="0" y="0"/>
          <a:ext cx="0" cy="0"/>
          <a:chOff x="0" y="0"/>
          <a:chExt cx="0" cy="0"/>
        </a:xfrm>
      </p:grpSpPr>
      <p:sp>
        <p:nvSpPr>
          <p:cNvPr id="6" name="Rectangle 5"/>
          <p:cNvSpPr/>
          <p:nvPr userDrawn="1"/>
        </p:nvSpPr>
        <p:spPr bwMode="auto">
          <a:xfrm>
            <a:off x="0" y="0"/>
            <a:ext cx="7562850" cy="10688638"/>
          </a:xfrm>
          <a:prstGeom prst="rect">
            <a:avLst/>
          </a:prstGeom>
          <a:solidFill>
            <a:schemeClr val="bg1"/>
          </a:solidFill>
          <a:ln w="12700" algn="ctr">
            <a:solidFill>
              <a:srgbClr val="50645A"/>
            </a:solidFill>
            <a:round/>
            <a:headEnd/>
            <a:tailEnd/>
          </a:ln>
        </p:spPr>
        <p:txBody>
          <a:bodyPr lIns="35994" tIns="35994" rIns="35994" bIns="35994" anchor="ctr"/>
          <a:lstStyle/>
          <a:p>
            <a:pPr algn="ctr" defTabSz="1042778">
              <a:lnSpc>
                <a:spcPct val="95000"/>
              </a:lnSpc>
              <a:spcBef>
                <a:spcPct val="30000"/>
              </a:spcBef>
              <a:buFont typeface="Wingdings" pitchFamily="2" charset="2"/>
              <a:buChar char="ü"/>
              <a:defRPr/>
            </a:pPr>
            <a:endParaRPr lang="en-US" sz="1200" dirty="0">
              <a:solidFill>
                <a:srgbClr val="404040"/>
              </a:solidFill>
              <a:ea typeface="ＭＳ Ｐゴシック" charset="-128"/>
            </a:endParaRPr>
          </a:p>
        </p:txBody>
      </p:sp>
      <p:pic>
        <p:nvPicPr>
          <p:cNvPr id="7" name="Picture 2" descr="Sberbank_PB_Panthone_425C.png"/>
          <p:cNvPicPr>
            <a:picLocks noChangeAspect="1"/>
          </p:cNvPicPr>
          <p:nvPr userDrawn="1"/>
        </p:nvPicPr>
        <p:blipFill>
          <a:blip r:embed="rId2" cstate="print"/>
          <a:srcRect/>
          <a:stretch>
            <a:fillRect/>
          </a:stretch>
        </p:blipFill>
        <p:spPr bwMode="auto">
          <a:xfrm>
            <a:off x="1371600" y="3070225"/>
            <a:ext cx="4057650" cy="1035050"/>
          </a:xfrm>
          <a:prstGeom prst="rect">
            <a:avLst/>
          </a:prstGeom>
          <a:noFill/>
          <a:ln w="9525">
            <a:noFill/>
            <a:miter lim="800000"/>
            <a:headEnd/>
            <a:tailEnd/>
          </a:ln>
        </p:spPr>
      </p:pic>
      <p:sp>
        <p:nvSpPr>
          <p:cNvPr id="8" name="Rectangle 6"/>
          <p:cNvSpPr/>
          <p:nvPr userDrawn="1"/>
        </p:nvSpPr>
        <p:spPr bwMode="auto">
          <a:xfrm>
            <a:off x="0" y="379413"/>
            <a:ext cx="7562850" cy="46037"/>
          </a:xfrm>
          <a:prstGeom prst="rect">
            <a:avLst/>
          </a:prstGeom>
          <a:solidFill>
            <a:srgbClr val="5D5D5D"/>
          </a:solidFill>
          <a:ln w="12700" algn="ctr">
            <a:solidFill>
              <a:srgbClr val="50645A"/>
            </a:solidFill>
            <a:round/>
            <a:headEnd/>
            <a:tailEnd/>
          </a:ln>
        </p:spPr>
        <p:txBody>
          <a:bodyPr lIns="35994" tIns="35994" rIns="35994" bIns="35994" anchor="ctr"/>
          <a:lstStyle/>
          <a:p>
            <a:pPr algn="ctr" defTabSz="1042778">
              <a:lnSpc>
                <a:spcPct val="95000"/>
              </a:lnSpc>
              <a:spcBef>
                <a:spcPct val="30000"/>
              </a:spcBef>
              <a:buFont typeface="Wingdings" pitchFamily="2" charset="2"/>
              <a:buChar char="ü"/>
              <a:defRPr/>
            </a:pPr>
            <a:endParaRPr lang="en-US" sz="1200" dirty="0">
              <a:solidFill>
                <a:srgbClr val="404040"/>
              </a:solidFill>
              <a:ea typeface="ＭＳ Ｐゴシック" charset="-128"/>
            </a:endParaRPr>
          </a:p>
        </p:txBody>
      </p:sp>
      <p:sp>
        <p:nvSpPr>
          <p:cNvPr id="9" name="Rectangle 8"/>
          <p:cNvSpPr/>
          <p:nvPr userDrawn="1"/>
        </p:nvSpPr>
        <p:spPr bwMode="auto">
          <a:xfrm>
            <a:off x="0" y="10439400"/>
            <a:ext cx="7562850" cy="44450"/>
          </a:xfrm>
          <a:prstGeom prst="rect">
            <a:avLst/>
          </a:prstGeom>
          <a:solidFill>
            <a:srgbClr val="5D5D5D"/>
          </a:solidFill>
          <a:ln w="12700" algn="ctr">
            <a:solidFill>
              <a:srgbClr val="50645A"/>
            </a:solidFill>
            <a:round/>
            <a:headEnd/>
            <a:tailEnd/>
          </a:ln>
        </p:spPr>
        <p:txBody>
          <a:bodyPr lIns="35994" tIns="35994" rIns="35994" bIns="35994" anchor="ctr"/>
          <a:lstStyle/>
          <a:p>
            <a:pPr algn="ctr" defTabSz="1042778">
              <a:lnSpc>
                <a:spcPct val="95000"/>
              </a:lnSpc>
              <a:spcBef>
                <a:spcPct val="30000"/>
              </a:spcBef>
              <a:buFont typeface="Wingdings" pitchFamily="2" charset="2"/>
              <a:buChar char="ü"/>
              <a:defRPr/>
            </a:pPr>
            <a:endParaRPr lang="en-US" sz="1200" dirty="0">
              <a:solidFill>
                <a:srgbClr val="404040"/>
              </a:solidFill>
              <a:ea typeface="ＭＳ Ｐゴシック" charset="-128"/>
            </a:endParaRPr>
          </a:p>
        </p:txBody>
      </p:sp>
      <p:sp>
        <p:nvSpPr>
          <p:cNvPr id="10" name="Rectangle 9"/>
          <p:cNvSpPr/>
          <p:nvPr userDrawn="1"/>
        </p:nvSpPr>
        <p:spPr bwMode="auto">
          <a:xfrm>
            <a:off x="0" y="9007475"/>
            <a:ext cx="7562850" cy="1285875"/>
          </a:xfrm>
          <a:prstGeom prst="rect">
            <a:avLst/>
          </a:prstGeom>
          <a:solidFill>
            <a:srgbClr val="5D5D5D"/>
          </a:solidFill>
          <a:ln w="12700" algn="ctr">
            <a:solidFill>
              <a:srgbClr val="50645A"/>
            </a:solidFill>
            <a:round/>
            <a:headEnd/>
            <a:tailEnd/>
          </a:ln>
        </p:spPr>
        <p:txBody>
          <a:bodyPr lIns="35994" tIns="35994" rIns="35994" bIns="35994" anchor="ctr"/>
          <a:lstStyle/>
          <a:p>
            <a:pPr algn="ctr" defTabSz="1042778">
              <a:lnSpc>
                <a:spcPct val="95000"/>
              </a:lnSpc>
              <a:spcBef>
                <a:spcPct val="30000"/>
              </a:spcBef>
              <a:buFont typeface="Wingdings" pitchFamily="2" charset="2"/>
              <a:buChar char="ü"/>
              <a:defRPr/>
            </a:pPr>
            <a:endParaRPr lang="en-US" sz="1200" dirty="0">
              <a:solidFill>
                <a:srgbClr val="404040"/>
              </a:solidFill>
              <a:ea typeface="ＭＳ Ｐゴシック" charset="-128"/>
            </a:endParaRPr>
          </a:p>
        </p:txBody>
      </p:sp>
      <p:sp>
        <p:nvSpPr>
          <p:cNvPr id="5" name="Text Placeholder 4"/>
          <p:cNvSpPr>
            <a:spLocks noGrp="1"/>
          </p:cNvSpPr>
          <p:nvPr>
            <p:ph type="body" sz="quarter" idx="11"/>
          </p:nvPr>
        </p:nvSpPr>
        <p:spPr>
          <a:xfrm>
            <a:off x="6342360" y="9534004"/>
            <a:ext cx="1220490" cy="600411"/>
          </a:xfrm>
          <a:prstGeom prst="rect">
            <a:avLst/>
          </a:prstGeom>
        </p:spPr>
        <p:txBody>
          <a:bodyPr/>
          <a:lstStyle>
            <a:lvl1pPr marL="0" indent="0">
              <a:buNone/>
              <a:defRPr lang="ru-RU" sz="1800" b="0" kern="1200" baseline="0" dirty="0">
                <a:solidFill>
                  <a:srgbClr val="B1B2B3"/>
                </a:solidFill>
                <a:latin typeface="+mn-lt"/>
                <a:ea typeface="+mn-ea"/>
                <a:cs typeface="+mn-cs"/>
              </a:defRPr>
            </a:lvl1pPr>
            <a:lvl2pPr>
              <a:defRPr sz="1100">
                <a:latin typeface="Arial" pitchFamily="34" charset="0"/>
                <a:cs typeface="Arial" pitchFamily="34" charset="0"/>
              </a:defRPr>
            </a:lvl2pPr>
            <a:lvl3pPr>
              <a:defRPr sz="1100">
                <a:latin typeface="Arial" pitchFamily="34" charset="0"/>
                <a:cs typeface="Arial" pitchFamily="34" charset="0"/>
              </a:defRPr>
            </a:lvl3pPr>
            <a:lvl4pPr>
              <a:defRPr sz="1100">
                <a:latin typeface="Arial" pitchFamily="34" charset="0"/>
                <a:cs typeface="Arial" pitchFamily="34" charset="0"/>
              </a:defRPr>
            </a:lvl4pPr>
            <a:lvl5pPr>
              <a:defRPr sz="1100">
                <a:latin typeface="Arial" pitchFamily="34" charset="0"/>
                <a:cs typeface="Arial" pitchFamily="34" charset="0"/>
              </a:defRPr>
            </a:lvl5pPr>
          </a:lstStyle>
          <a:p>
            <a:pPr lvl="0"/>
            <a:r>
              <a:rPr lang="ru-RU" dirty="0" smtClean="0"/>
              <a:t>Образец текста</a:t>
            </a:r>
          </a:p>
        </p:txBody>
      </p:sp>
      <p:sp>
        <p:nvSpPr>
          <p:cNvPr id="4" name="Text Placeholder 3"/>
          <p:cNvSpPr>
            <a:spLocks noGrp="1"/>
          </p:cNvSpPr>
          <p:nvPr>
            <p:ph type="body" sz="quarter" idx="10"/>
          </p:nvPr>
        </p:nvSpPr>
        <p:spPr>
          <a:xfrm>
            <a:off x="2451899" y="5390713"/>
            <a:ext cx="3898434" cy="2132315"/>
          </a:xfrm>
          <a:prstGeom prst="rect">
            <a:avLst/>
          </a:prstGeom>
        </p:spPr>
        <p:txBody>
          <a:bodyPr/>
          <a:lstStyle>
            <a:lvl1pPr marL="0" indent="0" algn="l" defTabSz="914400" rtl="0" eaLnBrk="1" latinLnBrk="0" hangingPunct="1">
              <a:buNone/>
              <a:defRPr lang="ru-RU" sz="2000" b="1" kern="1200" baseline="0" dirty="0">
                <a:solidFill>
                  <a:srgbClr val="5D5D5D"/>
                </a:solidFill>
                <a:latin typeface="+mn-lt"/>
                <a:ea typeface="+mn-ea"/>
                <a:cs typeface="+mn-cs"/>
              </a:defRPr>
            </a:lvl1pPr>
          </a:lstStyle>
          <a:p>
            <a:pPr lvl="0"/>
            <a:r>
              <a:rPr lang="ru-RU" dirty="0" smtClean="0"/>
              <a:t>Образец текста</a:t>
            </a:r>
          </a:p>
          <a:p>
            <a:pPr lvl="1"/>
            <a:r>
              <a:rPr lang="ru-RU" dirty="0" smtClean="0"/>
              <a:t>Второй уровень</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77825" y="425450"/>
            <a:ext cx="2489200" cy="1811338"/>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2957513" y="425450"/>
            <a:ext cx="4227512" cy="912336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377825" y="2236788"/>
            <a:ext cx="2489200" cy="7312025"/>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EBBA04CF-B18E-4595-9591-30B1BE0CA13D}" type="datetimeFigureOut">
              <a:rPr lang="en-US"/>
              <a:pPr>
                <a:defRPr/>
              </a:pPr>
              <a:t>6/27/2017</a:t>
            </a:fld>
            <a:endParaRPr lang="en-US"/>
          </a:p>
        </p:txBody>
      </p:sp>
      <p:sp>
        <p:nvSpPr>
          <p:cNvPr id="6" name="Footer Placeholder 5"/>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7" name="Slide Number Placeholder 6"/>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E8849686-8547-4586-B62A-F880FB145FBA}"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5" y="7481888"/>
            <a:ext cx="4537075" cy="884237"/>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482725" y="955675"/>
            <a:ext cx="4537075" cy="6411913"/>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82725" y="8366125"/>
            <a:ext cx="4537075" cy="1254125"/>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04C14439-D1AC-48AC-9D26-4EBECBAD229A}" type="datetimeFigureOut">
              <a:rPr lang="en-US"/>
              <a:pPr>
                <a:defRPr/>
              </a:pPr>
              <a:t>6/27/2017</a:t>
            </a:fld>
            <a:endParaRPr lang="en-US"/>
          </a:p>
        </p:txBody>
      </p:sp>
      <p:sp>
        <p:nvSpPr>
          <p:cNvPr id="6" name="Footer Placeholder 5"/>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7" name="Slide Number Placeholder 6"/>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797F6807-C4A1-4989-9A86-53DFD9A4E83F}"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377825" y="428625"/>
            <a:ext cx="6807200" cy="1781175"/>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377825" y="2493963"/>
            <a:ext cx="6807200" cy="705485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265AE08E-59EC-4153-BB2D-7818BF350F3E}" type="datetimeFigureOut">
              <a:rPr lang="en-US"/>
              <a:pPr>
                <a:defRPr/>
              </a:pPr>
              <a:t>6/27/2017</a:t>
            </a:fld>
            <a:endParaRPr lang="en-US"/>
          </a:p>
        </p:txBody>
      </p:sp>
      <p:sp>
        <p:nvSpPr>
          <p:cNvPr id="5" name="Footer Placeholder 4"/>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6" name="Slide Number Placeholder 5"/>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B6847FFB-8FCD-4D11-8594-9DAE04BB17EE}" type="slidenum">
              <a:rPr lang="en-US"/>
              <a:pPr>
                <a:defRPr/>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83225" y="428625"/>
            <a:ext cx="1701800" cy="9120188"/>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77825" y="428625"/>
            <a:ext cx="4953000" cy="912018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9D42BA7A-9DAA-4628-85C2-08C7A6A3492F}" type="datetimeFigureOut">
              <a:rPr lang="en-US"/>
              <a:pPr>
                <a:defRPr/>
              </a:pPr>
              <a:t>6/27/2017</a:t>
            </a:fld>
            <a:endParaRPr lang="en-US"/>
          </a:p>
        </p:txBody>
      </p:sp>
      <p:sp>
        <p:nvSpPr>
          <p:cNvPr id="5" name="Footer Placeholder 4"/>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6" name="Slide Number Placeholder 5"/>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2BF5200E-934F-4E1D-BF4F-A2145E3ECD73}" type="slidenum">
              <a:rPr lang="en-US"/>
              <a:pPr>
                <a:defRPr/>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738" y="3321050"/>
            <a:ext cx="6429375" cy="2290763"/>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135063" y="6056313"/>
            <a:ext cx="5292725" cy="2732087"/>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CB12AE3F-F565-4200-B90D-9998EF3C3C1C}" type="datetimeFigureOut">
              <a:rPr lang="en-US"/>
              <a:pPr>
                <a:defRPr/>
              </a:pPr>
              <a:t>6/27/2017</a:t>
            </a:fld>
            <a:endParaRPr lang="en-US"/>
          </a:p>
        </p:txBody>
      </p:sp>
      <p:sp>
        <p:nvSpPr>
          <p:cNvPr id="5" name="Footer Placeholder 4"/>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6" name="Slide Number Placeholder 5"/>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42575ACB-AEBE-41C1-A567-B55FF46A544F}" type="slidenum">
              <a:rPr lang="en-US"/>
              <a:pPr>
                <a:defRPr/>
              </a:pPr>
              <a:t>‹#›</a:t>
            </a:fld>
            <a:endParaRPr lang="en-US"/>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77825" y="428625"/>
            <a:ext cx="6807200" cy="1781175"/>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377825" y="2493963"/>
            <a:ext cx="6807200" cy="70548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F1E6870E-F561-4146-8E52-36962A5A4185}" type="datetimeFigureOut">
              <a:rPr lang="en-US"/>
              <a:pPr>
                <a:defRPr/>
              </a:pPr>
              <a:t>6/27/2017</a:t>
            </a:fld>
            <a:endParaRPr lang="en-US"/>
          </a:p>
        </p:txBody>
      </p:sp>
      <p:sp>
        <p:nvSpPr>
          <p:cNvPr id="5" name="Footer Placeholder 4"/>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6" name="Slide Number Placeholder 5"/>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A9F3A2C0-5087-4B9B-A9FC-663529F9A904}" type="slidenum">
              <a:rPr lang="en-US"/>
              <a:pPr>
                <a:defRPr/>
              </a:pPr>
              <a:t>‹#›</a:t>
            </a:fld>
            <a:endParaRPr lang="en-US"/>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96900" y="6869113"/>
            <a:ext cx="6429375" cy="2122487"/>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596900" y="4530725"/>
            <a:ext cx="6429375" cy="2338388"/>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513C1830-0C19-4C96-B5CF-4787E53AC04A}" type="datetimeFigureOut">
              <a:rPr lang="en-US"/>
              <a:pPr>
                <a:defRPr/>
              </a:pPr>
              <a:t>6/27/2017</a:t>
            </a:fld>
            <a:endParaRPr lang="en-US"/>
          </a:p>
        </p:txBody>
      </p:sp>
      <p:sp>
        <p:nvSpPr>
          <p:cNvPr id="5" name="Footer Placeholder 4"/>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6" name="Slide Number Placeholder 5"/>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28F3A0AB-C3DD-4EBA-B36D-64C2AD40A73A}" type="slidenum">
              <a:rPr lang="en-US"/>
              <a:pPr>
                <a:defRPr/>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77825" y="428625"/>
            <a:ext cx="6807200" cy="1781175"/>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377825" y="2493963"/>
            <a:ext cx="3327400" cy="705485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857625" y="2493963"/>
            <a:ext cx="3327400" cy="705485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D978570A-03C0-4B91-BFFE-80C5426EC378}" type="datetimeFigureOut">
              <a:rPr lang="en-US"/>
              <a:pPr>
                <a:defRPr/>
              </a:pPr>
              <a:t>6/27/2017</a:t>
            </a:fld>
            <a:endParaRPr lang="en-US"/>
          </a:p>
        </p:txBody>
      </p:sp>
      <p:sp>
        <p:nvSpPr>
          <p:cNvPr id="6" name="Footer Placeholder 5"/>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7" name="Slide Number Placeholder 6"/>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E8407177-2FFA-4297-92A9-435D5AE7525D}" type="slidenum">
              <a:rPr lang="en-US"/>
              <a:pPr>
                <a:defRPr/>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77825" y="428625"/>
            <a:ext cx="6807200" cy="1781175"/>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377825" y="2392363"/>
            <a:ext cx="3341688" cy="996950"/>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77825" y="3389313"/>
            <a:ext cx="3341688" cy="6159500"/>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3841750" y="2392363"/>
            <a:ext cx="3343275" cy="996950"/>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3841750" y="3389313"/>
            <a:ext cx="3343275" cy="6159500"/>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49575EC7-8DB6-40F6-9635-BFFB60A81E91}" type="datetimeFigureOut">
              <a:rPr lang="en-US"/>
              <a:pPr>
                <a:defRPr/>
              </a:pPr>
              <a:t>6/27/2017</a:t>
            </a:fld>
            <a:endParaRPr lang="en-US"/>
          </a:p>
        </p:txBody>
      </p:sp>
      <p:sp>
        <p:nvSpPr>
          <p:cNvPr id="8" name="Footer Placeholder 7"/>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9" name="Slide Number Placeholder 8"/>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25EF1AA3-932D-430F-AA47-3881B8889B4E}" type="slidenum">
              <a:rPr lang="en-US"/>
              <a:pPr>
                <a:defRPr/>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77825" y="428625"/>
            <a:ext cx="6807200" cy="1781175"/>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B9E07BBC-61B6-4B86-A9CA-97D07277E08C}" type="datetimeFigureOut">
              <a:rPr lang="en-US"/>
              <a:pPr>
                <a:defRPr/>
              </a:pPr>
              <a:t>6/27/2017</a:t>
            </a:fld>
            <a:endParaRPr lang="en-US"/>
          </a:p>
        </p:txBody>
      </p:sp>
      <p:sp>
        <p:nvSpPr>
          <p:cNvPr id="4" name="Footer Placeholder 3"/>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5" name="Slide Number Placeholder 4"/>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15A17C30-EBDF-4D96-81DE-261FE7052249}"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устой слайд">
    <p:spTree>
      <p:nvGrpSpPr>
        <p:cNvPr id="1" name=""/>
        <p:cNvGrpSpPr/>
        <p:nvPr/>
      </p:nvGrpSpPr>
      <p:grpSpPr>
        <a:xfrm>
          <a:off x="0" y="0"/>
          <a:ext cx="0" cy="0"/>
          <a:chOff x="0" y="0"/>
          <a:chExt cx="0" cy="0"/>
        </a:xfrm>
      </p:grpSpPr>
      <p:sp>
        <p:nvSpPr>
          <p:cNvPr id="6" name="Title Placeholder 5"/>
          <p:cNvSpPr>
            <a:spLocks noGrp="1"/>
          </p:cNvSpPr>
          <p:nvPr>
            <p:ph type="title"/>
          </p:nvPr>
        </p:nvSpPr>
        <p:spPr>
          <a:xfrm>
            <a:off x="446255" y="428041"/>
            <a:ext cx="5419652" cy="635663"/>
          </a:xfrm>
          <a:prstGeom prst="rect">
            <a:avLst/>
          </a:prstGeom>
        </p:spPr>
        <p:txBody>
          <a:bodyPr lIns="91440" tIns="45720" rIns="91440" bIns="45720" rtlCol="0">
            <a:normAutofit/>
          </a:bodyPr>
          <a:lstStyle>
            <a:lvl1pPr>
              <a:defRPr>
                <a:solidFill>
                  <a:srgbClr val="5D5D5D"/>
                </a:solidFill>
                <a:latin typeface="Arial"/>
                <a:cs typeface="Arial"/>
              </a:defRPr>
            </a:lvl1pPr>
          </a:lstStyle>
          <a:p>
            <a:r>
              <a:rPr lang="ru-RU" dirty="0" smtClean="0"/>
              <a:t>CLICK TO EDIT MASTER TITLE STYLE</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65ED7091-DAFD-4190-9361-F296D7EA9EE0}" type="datetimeFigureOut">
              <a:rPr lang="en-US"/>
              <a:pPr>
                <a:defRPr/>
              </a:pPr>
              <a:t>6/27/2017</a:t>
            </a:fld>
            <a:endParaRPr lang="en-US"/>
          </a:p>
        </p:txBody>
      </p:sp>
      <p:sp>
        <p:nvSpPr>
          <p:cNvPr id="3" name="Footer Placeholder 2"/>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4" name="Slide Number Placeholder 3"/>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48193ED2-ED64-45A8-BC95-8195E7C27563}" type="slidenum">
              <a:rPr lang="en-US"/>
              <a:pPr>
                <a:defRPr/>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77825" y="425450"/>
            <a:ext cx="2489200" cy="1811338"/>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2957513" y="425450"/>
            <a:ext cx="4227512" cy="912336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377825" y="2236788"/>
            <a:ext cx="2489200" cy="7312025"/>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B740C1A7-D552-42CD-BDDE-0638DDDB0CAE}" type="datetimeFigureOut">
              <a:rPr lang="en-US"/>
              <a:pPr>
                <a:defRPr/>
              </a:pPr>
              <a:t>6/27/2017</a:t>
            </a:fld>
            <a:endParaRPr lang="en-US"/>
          </a:p>
        </p:txBody>
      </p:sp>
      <p:sp>
        <p:nvSpPr>
          <p:cNvPr id="6" name="Footer Placeholder 5"/>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7" name="Slide Number Placeholder 6"/>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33A295F9-C158-42E9-903C-18FCF2C90E56}" type="slidenum">
              <a:rPr lang="en-US"/>
              <a:pPr>
                <a:defRPr/>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5" y="7481888"/>
            <a:ext cx="4537075" cy="884237"/>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482725" y="955675"/>
            <a:ext cx="4537075" cy="6411913"/>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82725" y="8366125"/>
            <a:ext cx="4537075" cy="1254125"/>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6DD35D51-B7E4-414D-A1C1-C8FBA568DF9F}" type="datetimeFigureOut">
              <a:rPr lang="en-US"/>
              <a:pPr>
                <a:defRPr/>
              </a:pPr>
              <a:t>6/27/2017</a:t>
            </a:fld>
            <a:endParaRPr lang="en-US"/>
          </a:p>
        </p:txBody>
      </p:sp>
      <p:sp>
        <p:nvSpPr>
          <p:cNvPr id="6" name="Footer Placeholder 5"/>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7" name="Slide Number Placeholder 6"/>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B14E9E91-439F-4146-9138-AFA72593844E}" type="slidenum">
              <a:rPr lang="en-US"/>
              <a:pPr>
                <a:defRPr/>
              </a:pPr>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377825" y="428625"/>
            <a:ext cx="6807200" cy="1781175"/>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377825" y="2493963"/>
            <a:ext cx="6807200" cy="705485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C458E395-0910-420D-9D96-52B3CA3D982C}" type="datetimeFigureOut">
              <a:rPr lang="en-US"/>
              <a:pPr>
                <a:defRPr/>
              </a:pPr>
              <a:t>6/27/2017</a:t>
            </a:fld>
            <a:endParaRPr lang="en-US"/>
          </a:p>
        </p:txBody>
      </p:sp>
      <p:sp>
        <p:nvSpPr>
          <p:cNvPr id="5" name="Footer Placeholder 4"/>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6" name="Slide Number Placeholder 5"/>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61D57227-BA8F-46C5-9FA6-02C62CD0A719}" type="slidenum">
              <a:rPr lang="en-US"/>
              <a:pPr>
                <a:defRPr/>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83225" y="428625"/>
            <a:ext cx="1701800" cy="9120188"/>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77825" y="428625"/>
            <a:ext cx="4953000" cy="912018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5705B7B2-D63C-4E79-80DA-8688CF7F2982}" type="datetimeFigureOut">
              <a:rPr lang="en-US"/>
              <a:pPr>
                <a:defRPr/>
              </a:pPr>
              <a:t>6/27/2017</a:t>
            </a:fld>
            <a:endParaRPr lang="en-US"/>
          </a:p>
        </p:txBody>
      </p:sp>
      <p:sp>
        <p:nvSpPr>
          <p:cNvPr id="5" name="Footer Placeholder 4"/>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6" name="Slide Number Placeholder 5"/>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60B63D47-D707-4372-AC9E-99D3202C2E30}"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6" descr="Cover.jpg"/>
          <p:cNvPicPr>
            <a:picLocks noChangeAspect="1"/>
          </p:cNvPicPr>
          <p:nvPr userDrawn="1"/>
        </p:nvPicPr>
        <p:blipFill>
          <a:blip r:embed="rId2" cstate="print"/>
          <a:srcRect r="7561" b="349"/>
          <a:stretch>
            <a:fillRect/>
          </a:stretch>
        </p:blipFill>
        <p:spPr bwMode="auto">
          <a:xfrm>
            <a:off x="0" y="-46038"/>
            <a:ext cx="7562850" cy="10734676"/>
          </a:xfrm>
          <a:prstGeom prst="rect">
            <a:avLst/>
          </a:prstGeom>
          <a:noFill/>
          <a:ln w="9525">
            <a:noFill/>
            <a:miter lim="800000"/>
            <a:headEnd/>
            <a:tailEnd/>
          </a:ln>
        </p:spPr>
      </p:pic>
      <p:sp>
        <p:nvSpPr>
          <p:cNvPr id="2" name="Title 1"/>
          <p:cNvSpPr>
            <a:spLocks noGrp="1"/>
          </p:cNvSpPr>
          <p:nvPr>
            <p:ph type="ctrTitle"/>
          </p:nvPr>
        </p:nvSpPr>
        <p:spPr>
          <a:xfrm>
            <a:off x="566738" y="3321050"/>
            <a:ext cx="6429375" cy="2290763"/>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135063" y="6056313"/>
            <a:ext cx="5292725" cy="2732087"/>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5" name="Date Placeholder 3"/>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15AF345C-DBC5-4E8F-B15C-774B0A28F506}" type="datetimeFigureOut">
              <a:rPr lang="en-US"/>
              <a:pPr>
                <a:defRPr/>
              </a:pPr>
              <a:t>6/27/2017</a:t>
            </a:fld>
            <a:endParaRPr lang="en-US"/>
          </a:p>
        </p:txBody>
      </p:sp>
      <p:sp>
        <p:nvSpPr>
          <p:cNvPr id="6" name="Footer Placeholder 4"/>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7" name="Slide Number Placeholder 5"/>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624A3062-C2D4-4810-AE52-355F32BD28AE}"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77825" y="428625"/>
            <a:ext cx="6807200" cy="1781175"/>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377825" y="2493963"/>
            <a:ext cx="6807200" cy="70548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78C5E36C-2023-49CC-81BA-0C67BAADD0CA}" type="datetimeFigureOut">
              <a:rPr lang="en-US"/>
              <a:pPr>
                <a:defRPr/>
              </a:pPr>
              <a:t>6/27/2017</a:t>
            </a:fld>
            <a:endParaRPr lang="en-US"/>
          </a:p>
        </p:txBody>
      </p:sp>
      <p:sp>
        <p:nvSpPr>
          <p:cNvPr id="5" name="Footer Placeholder 4"/>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6" name="Slide Number Placeholder 5"/>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6AF6FEA1-0E39-44D4-9475-C8E6249A4AC4}"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96900" y="6869113"/>
            <a:ext cx="6429375" cy="2122487"/>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596900" y="4530725"/>
            <a:ext cx="6429375" cy="2338388"/>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D90D2830-F6FB-44D8-9764-407365AFB99E}" type="datetimeFigureOut">
              <a:rPr lang="en-US"/>
              <a:pPr>
                <a:defRPr/>
              </a:pPr>
              <a:t>6/27/2017</a:t>
            </a:fld>
            <a:endParaRPr lang="en-US"/>
          </a:p>
        </p:txBody>
      </p:sp>
      <p:sp>
        <p:nvSpPr>
          <p:cNvPr id="5" name="Footer Placeholder 4"/>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6" name="Slide Number Placeholder 5"/>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DCB80FA7-37A5-42FC-AA2A-05ABB3597266}"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77825" y="428625"/>
            <a:ext cx="6807200" cy="1781175"/>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377825" y="2493963"/>
            <a:ext cx="3327400" cy="705485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857625" y="2493963"/>
            <a:ext cx="3327400" cy="705485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EE0E6276-6D7D-4028-B7E3-F039BC07ACBD}" type="datetimeFigureOut">
              <a:rPr lang="en-US"/>
              <a:pPr>
                <a:defRPr/>
              </a:pPr>
              <a:t>6/27/2017</a:t>
            </a:fld>
            <a:endParaRPr lang="en-US"/>
          </a:p>
        </p:txBody>
      </p:sp>
      <p:sp>
        <p:nvSpPr>
          <p:cNvPr id="6" name="Footer Placeholder 5"/>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7" name="Slide Number Placeholder 6"/>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F89A5FBA-CDBF-4A53-BCE8-28C7ECA6C08C}"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77825" y="428625"/>
            <a:ext cx="6807200" cy="1781175"/>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377825" y="2392363"/>
            <a:ext cx="3341688" cy="996950"/>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77825" y="3389313"/>
            <a:ext cx="3341688" cy="6159500"/>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3841750" y="2392363"/>
            <a:ext cx="3343275" cy="996950"/>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3841750" y="3389313"/>
            <a:ext cx="3343275" cy="6159500"/>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BE9A767B-7826-4D5E-9294-5060B311BC31}" type="datetimeFigureOut">
              <a:rPr lang="en-US"/>
              <a:pPr>
                <a:defRPr/>
              </a:pPr>
              <a:t>6/27/2017</a:t>
            </a:fld>
            <a:endParaRPr lang="en-US"/>
          </a:p>
        </p:txBody>
      </p:sp>
      <p:sp>
        <p:nvSpPr>
          <p:cNvPr id="8" name="Footer Placeholder 7"/>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9" name="Slide Number Placeholder 8"/>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BB704DC5-8331-4738-B2E6-4E684FD3087A}"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77825" y="428625"/>
            <a:ext cx="6807200" cy="1781175"/>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7956EAA0-D081-4487-AC0A-F3AD788131CE}" type="datetimeFigureOut">
              <a:rPr lang="en-US"/>
              <a:pPr>
                <a:defRPr/>
              </a:pPr>
              <a:t>6/27/2017</a:t>
            </a:fld>
            <a:endParaRPr lang="en-US"/>
          </a:p>
        </p:txBody>
      </p:sp>
      <p:sp>
        <p:nvSpPr>
          <p:cNvPr id="4" name="Footer Placeholder 3"/>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5" name="Slide Number Placeholder 4"/>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E075844A-09EB-4CAB-B42D-FF839FB450FB}"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3778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43DD4437-7894-4A5B-B773-C4C782B6124D}" type="datetimeFigureOut">
              <a:rPr lang="en-US"/>
              <a:pPr>
                <a:defRPr/>
              </a:pPr>
              <a:t>6/27/2017</a:t>
            </a:fld>
            <a:endParaRPr lang="en-US"/>
          </a:p>
        </p:txBody>
      </p:sp>
      <p:sp>
        <p:nvSpPr>
          <p:cNvPr id="3" name="Footer Placeholder 2"/>
          <p:cNvSpPr>
            <a:spLocks noGrp="1"/>
          </p:cNvSpPr>
          <p:nvPr>
            <p:ph type="ftr" sz="quarter" idx="11"/>
          </p:nvPr>
        </p:nvSpPr>
        <p:spPr>
          <a:xfrm>
            <a:off x="2584450" y="9906000"/>
            <a:ext cx="239395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endParaRPr lang="en-US"/>
          </a:p>
        </p:txBody>
      </p:sp>
      <p:sp>
        <p:nvSpPr>
          <p:cNvPr id="4" name="Slide Number Placeholder 3"/>
          <p:cNvSpPr>
            <a:spLocks noGrp="1"/>
          </p:cNvSpPr>
          <p:nvPr>
            <p:ph type="sldNum" sz="quarter" idx="12"/>
          </p:nvPr>
        </p:nvSpPr>
        <p:spPr>
          <a:xfrm>
            <a:off x="5419725" y="9906000"/>
            <a:ext cx="1765300" cy="569913"/>
          </a:xfrm>
          <a:prstGeom prst="rect">
            <a:avLst/>
          </a:prstGeom>
        </p:spPr>
        <p:txBody>
          <a:bodyPr/>
          <a:lstStyle>
            <a:lvl1pPr>
              <a:lnSpc>
                <a:spcPct val="95000"/>
              </a:lnSpc>
              <a:spcBef>
                <a:spcPct val="30000"/>
              </a:spcBef>
              <a:buFont typeface="Wingdings" pitchFamily="2" charset="2"/>
              <a:buChar char="ü"/>
              <a:defRPr>
                <a:latin typeface="Arial" charset="0"/>
              </a:defRPr>
            </a:lvl1pPr>
          </a:lstStyle>
          <a:p>
            <a:pPr>
              <a:defRPr/>
            </a:pPr>
            <a:fld id="{742EBEB9-8C1C-44EA-9FDE-8A5172467752}"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4.jpe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3.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Grp="1" noChangeArrowheads="1"/>
          </p:cNvSpPr>
          <p:nvPr>
            <p:ph type="title"/>
          </p:nvPr>
        </p:nvSpPr>
        <p:spPr bwMode="auto">
          <a:xfrm>
            <a:off x="404813" y="273050"/>
            <a:ext cx="4202112" cy="782638"/>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pPr lvl="0"/>
            <a:r>
              <a:rPr lang="ru-RU" smtClean="0"/>
              <a:t>Click to edit Master title style</a:t>
            </a:r>
          </a:p>
        </p:txBody>
      </p:sp>
      <p:cxnSp>
        <p:nvCxnSpPr>
          <p:cNvPr id="18" name="Straight Connector 17"/>
          <p:cNvCxnSpPr/>
          <p:nvPr/>
        </p:nvCxnSpPr>
        <p:spPr>
          <a:xfrm>
            <a:off x="404813" y="1065213"/>
            <a:ext cx="6770687" cy="0"/>
          </a:xfrm>
          <a:prstGeom prst="line">
            <a:avLst/>
          </a:prstGeom>
          <a:ln>
            <a:solidFill>
              <a:srgbClr val="5D5D5D"/>
            </a:solidFill>
          </a:ln>
        </p:spPr>
        <p:style>
          <a:lnRef idx="1">
            <a:schemeClr val="dk1"/>
          </a:lnRef>
          <a:fillRef idx="0">
            <a:schemeClr val="dk1"/>
          </a:fillRef>
          <a:effectRef idx="0">
            <a:schemeClr val="dk1"/>
          </a:effectRef>
          <a:fontRef idx="minor">
            <a:schemeClr val="tx1"/>
          </a:fontRef>
        </p:style>
      </p:cxnSp>
      <p:sp>
        <p:nvSpPr>
          <p:cNvPr id="19" name="Rectangle 4"/>
          <p:cNvSpPr>
            <a:spLocks noGrp="1" noChangeArrowheads="1"/>
          </p:cNvSpPr>
          <p:nvPr>
            <p:ph type="body" idx="1"/>
          </p:nvPr>
        </p:nvSpPr>
        <p:spPr bwMode="auto">
          <a:xfrm>
            <a:off x="404813" y="1712913"/>
            <a:ext cx="6738937" cy="7831137"/>
          </a:xfrm>
          <a:prstGeom prst="rect">
            <a:avLst/>
          </a:prstGeom>
          <a:noFill/>
          <a:ln>
            <a:noFill/>
          </a:ln>
          <a:extLst>
            <a:ext uri="{FAA26D3D-D897-4be2-8F04-BA451C77F1D7}"/>
          </a:extLst>
        </p:spPr>
        <p:txBody>
          <a:bodyPr vert="horz" wrap="square" lIns="91440" tIns="45720" rIns="91440" bIns="45720" numCol="2" anchor="t" anchorCtr="0" compatLnSpc="1">
            <a:prstTxWarp prst="textNoShape">
              <a:avLst/>
            </a:prstTxWarp>
          </a:bodyPr>
          <a:lstStyle/>
          <a:p>
            <a:pPr lvl="0"/>
            <a:r>
              <a:rPr lang="ru-RU" dirty="0" err="1"/>
              <a:t>Click</a:t>
            </a:r>
            <a:r>
              <a:rPr lang="ru-RU" dirty="0"/>
              <a:t> </a:t>
            </a:r>
            <a:r>
              <a:rPr lang="ru-RU" dirty="0" err="1"/>
              <a:t>to</a:t>
            </a:r>
            <a:r>
              <a:rPr lang="ru-RU" dirty="0"/>
              <a:t> </a:t>
            </a:r>
            <a:r>
              <a:rPr lang="ru-RU" dirty="0" err="1"/>
              <a:t>edit</a:t>
            </a:r>
            <a:r>
              <a:rPr lang="ru-RU" dirty="0"/>
              <a:t> </a:t>
            </a:r>
            <a:r>
              <a:rPr lang="ru-RU" dirty="0" err="1"/>
              <a:t>Master</a:t>
            </a:r>
            <a:r>
              <a:rPr lang="ru-RU" dirty="0"/>
              <a:t> </a:t>
            </a:r>
            <a:r>
              <a:rPr lang="ru-RU" dirty="0" err="1"/>
              <a:t>text</a:t>
            </a:r>
            <a:r>
              <a:rPr lang="ru-RU" dirty="0"/>
              <a:t> </a:t>
            </a:r>
            <a:r>
              <a:rPr lang="ru-RU" dirty="0" err="1"/>
              <a:t>styles</a:t>
            </a:r>
            <a:endParaRPr lang="ru-RU" dirty="0"/>
          </a:p>
          <a:p>
            <a:pPr lvl="1"/>
            <a:r>
              <a:rPr lang="ru-RU" dirty="0" err="1"/>
              <a:t>Second</a:t>
            </a:r>
            <a:r>
              <a:rPr lang="ru-RU" dirty="0"/>
              <a:t> </a:t>
            </a:r>
            <a:r>
              <a:rPr lang="ru-RU" dirty="0" err="1"/>
              <a:t>level</a:t>
            </a:r>
            <a:endParaRPr lang="ru-RU" dirty="0"/>
          </a:p>
          <a:p>
            <a:pPr lvl="2"/>
            <a:r>
              <a:rPr lang="ru-RU" dirty="0" err="1"/>
              <a:t>Third</a:t>
            </a:r>
            <a:r>
              <a:rPr lang="ru-RU" dirty="0"/>
              <a:t> </a:t>
            </a:r>
            <a:r>
              <a:rPr lang="ru-RU" dirty="0" err="1"/>
              <a:t>level</a:t>
            </a:r>
            <a:endParaRPr lang="ru-RU" dirty="0"/>
          </a:p>
          <a:p>
            <a:pPr lvl="3"/>
            <a:r>
              <a:rPr lang="ru-RU" dirty="0" err="1"/>
              <a:t>Fourth</a:t>
            </a:r>
            <a:r>
              <a:rPr lang="ru-RU" dirty="0"/>
              <a:t> </a:t>
            </a:r>
            <a:r>
              <a:rPr lang="ru-RU" dirty="0" err="1"/>
              <a:t>level</a:t>
            </a:r>
            <a:endParaRPr lang="ru-RU" dirty="0"/>
          </a:p>
          <a:p>
            <a:pPr lvl="4"/>
            <a:r>
              <a:rPr lang="ru-RU" dirty="0" err="1"/>
              <a:t>Fifth</a:t>
            </a:r>
            <a:r>
              <a:rPr lang="ru-RU" dirty="0"/>
              <a:t> </a:t>
            </a:r>
            <a:r>
              <a:rPr lang="ru-RU" dirty="0" err="1"/>
              <a:t>level</a:t>
            </a:r>
            <a:endParaRPr lang="ru-RU" dirty="0"/>
          </a:p>
        </p:txBody>
      </p:sp>
      <p:sp>
        <p:nvSpPr>
          <p:cNvPr id="20" name="Rectangle 19"/>
          <p:cNvSpPr>
            <a:spLocks noChangeArrowheads="1"/>
          </p:cNvSpPr>
          <p:nvPr/>
        </p:nvSpPr>
        <p:spPr bwMode="auto">
          <a:xfrm>
            <a:off x="385763" y="10158413"/>
            <a:ext cx="755650" cy="530225"/>
          </a:xfrm>
          <a:prstGeom prst="rect">
            <a:avLst/>
          </a:prstGeom>
          <a:noFill/>
          <a:ln>
            <a:noFill/>
          </a:ln>
          <a:extLst/>
        </p:spPr>
        <p:txBody>
          <a:bodyPr anchor="ctr"/>
          <a:lstStyle/>
          <a:p>
            <a:pPr>
              <a:spcBef>
                <a:spcPct val="30000"/>
              </a:spcBef>
              <a:buFont typeface="Wingdings" pitchFamily="2" charset="2"/>
              <a:buNone/>
              <a:defRPr/>
            </a:pPr>
            <a:fld id="{89A3E197-34B4-4366-98A4-78C361E7810D}" type="slidenum">
              <a:rPr lang="ru-RU" sz="1300">
                <a:solidFill>
                  <a:srgbClr val="5D5D5D"/>
                </a:solidFill>
                <a:latin typeface="FuturisLightC" charset="0"/>
                <a:cs typeface="FuturisLightC" charset="0"/>
              </a:rPr>
              <a:pPr>
                <a:spcBef>
                  <a:spcPct val="30000"/>
                </a:spcBef>
                <a:buFont typeface="Wingdings" pitchFamily="2" charset="2"/>
                <a:buNone/>
                <a:defRPr/>
              </a:pPr>
              <a:t>‹#›</a:t>
            </a:fld>
            <a:endParaRPr lang="ru-RU" sz="1300" dirty="0">
              <a:solidFill>
                <a:srgbClr val="5D5D5D"/>
              </a:solidFill>
              <a:latin typeface="FuturisLightC" charset="0"/>
              <a:cs typeface="FuturisLightC" charset="0"/>
            </a:endParaRPr>
          </a:p>
        </p:txBody>
      </p:sp>
      <p:cxnSp>
        <p:nvCxnSpPr>
          <p:cNvPr id="21" name="Straight Connector 20"/>
          <p:cNvCxnSpPr/>
          <p:nvPr/>
        </p:nvCxnSpPr>
        <p:spPr>
          <a:xfrm>
            <a:off x="420688" y="10128250"/>
            <a:ext cx="6738937" cy="0"/>
          </a:xfrm>
          <a:prstGeom prst="line">
            <a:avLst/>
          </a:prstGeom>
          <a:ln>
            <a:solidFill>
              <a:srgbClr val="5D5D5D"/>
            </a:solidFill>
          </a:ln>
        </p:spPr>
        <p:style>
          <a:lnRef idx="1">
            <a:schemeClr val="dk1"/>
          </a:lnRef>
          <a:fillRef idx="0">
            <a:schemeClr val="dk1"/>
          </a:fillRef>
          <a:effectRef idx="0">
            <a:schemeClr val="dk1"/>
          </a:effectRef>
          <a:fontRef idx="minor">
            <a:schemeClr val="tx1"/>
          </a:fontRef>
        </p:style>
      </p:cxnSp>
      <p:sp>
        <p:nvSpPr>
          <p:cNvPr id="22" name="Footer Placeholder 3"/>
          <p:cNvSpPr>
            <a:spLocks noGrp="1"/>
          </p:cNvSpPr>
          <p:nvPr>
            <p:ph type="ftr" sz="quarter" idx="3"/>
          </p:nvPr>
        </p:nvSpPr>
        <p:spPr>
          <a:xfrm>
            <a:off x="1741488" y="10161588"/>
            <a:ext cx="5414962" cy="527050"/>
          </a:xfrm>
          <a:prstGeom prst="rect">
            <a:avLst/>
          </a:prstGeom>
        </p:spPr>
        <p:txBody>
          <a:bodyPr vert="horz" lIns="91440" tIns="45720" rIns="91440" bIns="45720" rtlCol="0" anchor="ctr"/>
          <a:lstStyle>
            <a:lvl1pPr algn="r">
              <a:lnSpc>
                <a:spcPct val="95000"/>
              </a:lnSpc>
              <a:spcBef>
                <a:spcPct val="30000"/>
              </a:spcBef>
              <a:buFont typeface="Wingdings" pitchFamily="2" charset="2"/>
              <a:buNone/>
              <a:defRPr sz="1200">
                <a:solidFill>
                  <a:srgbClr val="5D5D5D"/>
                </a:solidFill>
                <a:latin typeface="FuturisLightC"/>
                <a:cs typeface="FuturisLightC"/>
              </a:defRPr>
            </a:lvl1pPr>
          </a:lstStyle>
          <a:p>
            <a:pPr>
              <a:defRPr/>
            </a:pPr>
            <a:endParaRPr lang="en-US"/>
          </a:p>
        </p:txBody>
      </p:sp>
      <p:pic>
        <p:nvPicPr>
          <p:cNvPr id="1032" name="Picture 8" descr="Sberbank_PB_Panthone_425C.png"/>
          <p:cNvPicPr>
            <a:picLocks noChangeAspect="1"/>
          </p:cNvPicPr>
          <p:nvPr/>
        </p:nvPicPr>
        <p:blipFill>
          <a:blip r:embed="rId4" cstate="print"/>
          <a:srcRect/>
          <a:stretch>
            <a:fillRect/>
          </a:stretch>
        </p:blipFill>
        <p:spPr bwMode="auto">
          <a:xfrm>
            <a:off x="5929313" y="506413"/>
            <a:ext cx="1241425" cy="315912"/>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783" r:id="rId1"/>
    <p:sldLayoutId id="2147483784" r:id="rId2"/>
  </p:sldLayoutIdLst>
  <p:timing>
    <p:tnLst>
      <p:par>
        <p:cTn id="1" dur="indefinite" restart="never" nodeType="tmRoot"/>
      </p:par>
    </p:tnLst>
  </p:timing>
  <p:hf sldNum="0" hdr="0" ftr="0"/>
  <p:txStyles>
    <p:titleStyle>
      <a:lvl1pPr algn="l" rtl="0" eaLnBrk="0" fontAlgn="base" hangingPunct="0">
        <a:spcBef>
          <a:spcPct val="0"/>
        </a:spcBef>
        <a:spcAft>
          <a:spcPct val="0"/>
        </a:spcAft>
        <a:defRPr sz="1400" b="1" kern="1200">
          <a:solidFill>
            <a:srgbClr val="7F7F7F"/>
          </a:solidFill>
          <a:latin typeface="+mj-lt"/>
          <a:ea typeface="+mj-ea"/>
          <a:cs typeface="+mj-cs"/>
        </a:defRPr>
      </a:lvl1pPr>
      <a:lvl2pPr algn="l" rtl="0" eaLnBrk="0" fontAlgn="base" hangingPunct="0">
        <a:spcBef>
          <a:spcPct val="0"/>
        </a:spcBef>
        <a:spcAft>
          <a:spcPct val="0"/>
        </a:spcAft>
        <a:defRPr sz="1400" b="1">
          <a:solidFill>
            <a:srgbClr val="7F7F7F"/>
          </a:solidFill>
          <a:latin typeface="Arial" pitchFamily="34" charset="0"/>
        </a:defRPr>
      </a:lvl2pPr>
      <a:lvl3pPr algn="l" rtl="0" eaLnBrk="0" fontAlgn="base" hangingPunct="0">
        <a:spcBef>
          <a:spcPct val="0"/>
        </a:spcBef>
        <a:spcAft>
          <a:spcPct val="0"/>
        </a:spcAft>
        <a:defRPr sz="1400" b="1">
          <a:solidFill>
            <a:srgbClr val="7F7F7F"/>
          </a:solidFill>
          <a:latin typeface="Arial" pitchFamily="34" charset="0"/>
        </a:defRPr>
      </a:lvl3pPr>
      <a:lvl4pPr algn="l" rtl="0" eaLnBrk="0" fontAlgn="base" hangingPunct="0">
        <a:spcBef>
          <a:spcPct val="0"/>
        </a:spcBef>
        <a:spcAft>
          <a:spcPct val="0"/>
        </a:spcAft>
        <a:defRPr sz="1400" b="1">
          <a:solidFill>
            <a:srgbClr val="7F7F7F"/>
          </a:solidFill>
          <a:latin typeface="Arial" pitchFamily="34" charset="0"/>
        </a:defRPr>
      </a:lvl4pPr>
      <a:lvl5pPr algn="l" rtl="0" eaLnBrk="0" fontAlgn="base" hangingPunct="0">
        <a:spcBef>
          <a:spcPct val="0"/>
        </a:spcBef>
        <a:spcAft>
          <a:spcPct val="0"/>
        </a:spcAft>
        <a:defRPr sz="1400" b="1">
          <a:solidFill>
            <a:srgbClr val="7F7F7F"/>
          </a:solidFill>
          <a:latin typeface="Arial" pitchFamily="34" charset="0"/>
        </a:defRPr>
      </a:lvl5pPr>
      <a:lvl6pPr marL="457200" algn="l" rtl="0" fontAlgn="base">
        <a:spcBef>
          <a:spcPct val="0"/>
        </a:spcBef>
        <a:spcAft>
          <a:spcPct val="0"/>
        </a:spcAft>
        <a:defRPr sz="1400" b="1">
          <a:solidFill>
            <a:srgbClr val="7F7F7F"/>
          </a:solidFill>
          <a:latin typeface="Arial" pitchFamily="34" charset="0"/>
        </a:defRPr>
      </a:lvl6pPr>
      <a:lvl7pPr marL="914400" algn="l" rtl="0" fontAlgn="base">
        <a:spcBef>
          <a:spcPct val="0"/>
        </a:spcBef>
        <a:spcAft>
          <a:spcPct val="0"/>
        </a:spcAft>
        <a:defRPr sz="1400" b="1">
          <a:solidFill>
            <a:srgbClr val="7F7F7F"/>
          </a:solidFill>
          <a:latin typeface="Arial" pitchFamily="34" charset="0"/>
        </a:defRPr>
      </a:lvl7pPr>
      <a:lvl8pPr marL="1371600" algn="l" rtl="0" fontAlgn="base">
        <a:spcBef>
          <a:spcPct val="0"/>
        </a:spcBef>
        <a:spcAft>
          <a:spcPct val="0"/>
        </a:spcAft>
        <a:defRPr sz="1400" b="1">
          <a:solidFill>
            <a:srgbClr val="7F7F7F"/>
          </a:solidFill>
          <a:latin typeface="Arial" pitchFamily="34" charset="0"/>
        </a:defRPr>
      </a:lvl8pPr>
      <a:lvl9pPr marL="1828800" algn="l" rtl="0" fontAlgn="base">
        <a:spcBef>
          <a:spcPct val="0"/>
        </a:spcBef>
        <a:spcAft>
          <a:spcPct val="0"/>
        </a:spcAft>
        <a:defRPr sz="1400" b="1">
          <a:solidFill>
            <a:srgbClr val="7F7F7F"/>
          </a:solidFill>
          <a:latin typeface="Arial" pitchFamily="34"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Lst>
  <p:txStyles>
    <p:titleStyle>
      <a:lvl1pPr algn="ctr" defTabSz="457200" rtl="0" eaLnBrk="0" fontAlgn="base" hangingPunct="0">
        <a:spcBef>
          <a:spcPct val="0"/>
        </a:spcBef>
        <a:spcAft>
          <a:spcPct val="0"/>
        </a:spcAft>
        <a:defRPr sz="4400" kern="1200">
          <a:solidFill>
            <a:schemeClr val="tx1"/>
          </a:solidFill>
          <a:latin typeface="+mj-lt"/>
          <a:ea typeface="+mj-ea"/>
          <a:cs typeface="+mj-cs"/>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6386" name="Picture 1" descr="Cover_december-A4.jpg"/>
          <p:cNvPicPr>
            <a:picLocks noChangeAspect="1"/>
          </p:cNvPicPr>
          <p:nvPr userDrawn="1"/>
        </p:nvPicPr>
        <p:blipFill>
          <a:blip r:embed="rId13" cstate="print"/>
          <a:srcRect/>
          <a:stretch>
            <a:fillRect/>
          </a:stretch>
        </p:blipFill>
        <p:spPr bwMode="auto">
          <a:xfrm>
            <a:off x="0" y="0"/>
            <a:ext cx="7561263" cy="10688638"/>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Lst>
  <p:txStyles>
    <p:titleStyle>
      <a:lvl1pPr algn="ctr" defTabSz="457200" rtl="0" fontAlgn="base">
        <a:spcBef>
          <a:spcPct val="0"/>
        </a:spcBef>
        <a:spcAft>
          <a:spcPct val="0"/>
        </a:spcAft>
        <a:defRPr sz="4400" kern="1200">
          <a:solidFill>
            <a:schemeClr val="tx1"/>
          </a:solidFill>
          <a:latin typeface="+mj-lt"/>
          <a:ea typeface="+mj-ea"/>
          <a:cs typeface="+mj-cs"/>
        </a:defRPr>
      </a:lvl1pPr>
      <a:lvl2pPr algn="ctr" defTabSz="457200" rtl="0" fontAlgn="base">
        <a:spcBef>
          <a:spcPct val="0"/>
        </a:spcBef>
        <a:spcAft>
          <a:spcPct val="0"/>
        </a:spcAft>
        <a:defRPr sz="4400">
          <a:solidFill>
            <a:schemeClr val="tx1"/>
          </a:solidFill>
          <a:latin typeface="Calibri" pitchFamily="34" charset="0"/>
        </a:defRPr>
      </a:lvl2pPr>
      <a:lvl3pPr algn="ctr" defTabSz="457200" rtl="0" fontAlgn="base">
        <a:spcBef>
          <a:spcPct val="0"/>
        </a:spcBef>
        <a:spcAft>
          <a:spcPct val="0"/>
        </a:spcAft>
        <a:defRPr sz="4400">
          <a:solidFill>
            <a:schemeClr val="tx1"/>
          </a:solidFill>
          <a:latin typeface="Calibri" pitchFamily="34" charset="0"/>
        </a:defRPr>
      </a:lvl3pPr>
      <a:lvl4pPr algn="ctr" defTabSz="457200" rtl="0" fontAlgn="base">
        <a:spcBef>
          <a:spcPct val="0"/>
        </a:spcBef>
        <a:spcAft>
          <a:spcPct val="0"/>
        </a:spcAft>
        <a:defRPr sz="4400">
          <a:solidFill>
            <a:schemeClr val="tx1"/>
          </a:solidFill>
          <a:latin typeface="Calibri" pitchFamily="34" charset="0"/>
        </a:defRPr>
      </a:lvl4pPr>
      <a:lvl5pPr algn="ctr" defTabSz="457200" rtl="0" fontAlgn="base">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fontAlgn="base">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defTabSz="457200" rtl="0" fontAlgn="base">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defTabSz="457200" rtl="0" fontAlgn="base">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defTabSz="457200" rtl="0" fontAlgn="base">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defTabSz="457200" rtl="0" fontAlgn="base">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oleObject" Target="file:///\\msk.trd.ru\HQ\FileServ\PB\Investment%20Advisory\Newsletters\External\Market%20performance_edit.xlsx!Sheet1!R2C10:R17C13"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7.emf"/><Relationship Id="rId5" Type="http://schemas.openxmlformats.org/officeDocument/2006/relationships/oleObject" Target="file:///\\msk.trd.ru\HQ\FileServ\PB\Investment%20Advisory\Newsletters\External\Market%20performance_edit.xlsx!Sheet1%20(2)!R2C9:R15C12" TargetMode="External"/><Relationship Id="rId4" Type="http://schemas.openxmlformats.org/officeDocument/2006/relationships/image" Target="../media/image6.emf"/></Relationships>
</file>

<file path=ppt/slides/_rels/slide4.xml.rels><?xml version="1.0" encoding="UTF-8" standalone="yes"?>
<Relationships xmlns="http://schemas.openxmlformats.org/package/2006/relationships"><Relationship Id="rId3" Type="http://schemas.openxmlformats.org/officeDocument/2006/relationships/oleObject" Target="file:///\\msk.trd.ru\HQ\FileServ\PB\Investment%20Advisory\Newsletters\External\Market%20performance_edit.xlsx!Sheet1%20(3)!R2C9:R10C12" TargetMode="External"/><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9.emf"/><Relationship Id="rId5" Type="http://schemas.openxmlformats.org/officeDocument/2006/relationships/oleObject" Target="file:///\\msk.trd.ru\HQ\FileServ\PB\Investment%20Advisory\Newsletters\External\Market%20performance_edit.xlsx!Sheet1%20(4)!R2C9:R12C12" TargetMode="External"/><Relationship Id="rId4" Type="http://schemas.openxmlformats.org/officeDocument/2006/relationships/image" Target="../media/image8.emf"/></Relationships>
</file>

<file path=ppt/slides/_rels/slide5.xml.rels><?xml version="1.0" encoding="UTF-8" standalone="yes"?>
<Relationships xmlns="http://schemas.openxmlformats.org/package/2006/relationships"><Relationship Id="rId3" Type="http://schemas.openxmlformats.org/officeDocument/2006/relationships/oleObject" Target="file:///\\msk.trd.ru\HQ\FileServ\PB\Investment%20Advisory\Newsletters\External\Thematic%20charts%2017_06.xlsx!MPMIEZMA%20Index!%5bThematic%20charts%2017_06.xlsx%5dMPMIEZMA%20Index%20Chart%201" TargetMode="External"/><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0.emf"/></Relationships>
</file>

<file path=ppt/slides/_rels/slide6.xml.rels><?xml version="1.0" encoding="UTF-8" standalone="yes"?>
<Relationships xmlns="http://schemas.openxmlformats.org/package/2006/relationships"><Relationship Id="rId3" Type="http://schemas.openxmlformats.org/officeDocument/2006/relationships/oleObject" Target="file:///\\msk.trd.ru\HQ\FileServ\PB\Investment%20Advisory\Newsletters\External\Thematic%20charts%2017_06.xlsx!US_EU!%5bThematic%20charts%2017_06.xlsx%5dUS_EU%20Chart%201" TargetMode="External"/><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1.emf"/></Relationships>
</file>

<file path=ppt/slides/_rels/slide7.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oleObject" Target="file:///\\msk.trd.ru\HQ\FileServ\PB\Investment%20Advisory\Newsletters\External\Thematic%20charts%2017_06.xlsx!MXWO0EN%20Index!%5bThematic%20charts%2017_06.xlsx%5dMXWO0EN%20Index%20Chart%201" TargetMode="External"/><Relationship Id="rId7" Type="http://schemas.openxmlformats.org/officeDocument/2006/relationships/oleObject" Target="file:///\\msk.trd.ru\HQ\FileServ\PB\Investment%20Advisory\Newsletters\External\Thematic%20charts%2017_06.xlsx!GDX!%5bThematic%20charts%2017_06.xlsx%5dGDX%20Chart%204" TargetMode="External"/><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image" Target="../media/image13.emf"/><Relationship Id="rId5" Type="http://schemas.openxmlformats.org/officeDocument/2006/relationships/oleObject" Target="file:///\\msk.trd.ru\HQ\FileServ\PB\Investment%20Advisory\Newsletters\External\Thematic%20charts%2017_06.xlsx!S5FINL%20Index!%5bThematic%20charts%2017_06.xlsx%5dS5FINL%20Index%20Chart%201" TargetMode="External"/><Relationship Id="rId10" Type="http://schemas.openxmlformats.org/officeDocument/2006/relationships/image" Target="../media/image15.emf"/><Relationship Id="rId4" Type="http://schemas.openxmlformats.org/officeDocument/2006/relationships/image" Target="../media/image12.emf"/><Relationship Id="rId9" Type="http://schemas.openxmlformats.org/officeDocument/2006/relationships/oleObject" Target="file:///\\msk.trd.ru\HQ\FileServ\PB\Investment%20Advisory\Newsletters\External\Thematic%20charts%2017_06.xlsx!MXWO0MM%20Index!%5bThematic%20charts%2017_06.xlsx%5dMXWO0MM%20Index%20Chart%203" TargetMode="External"/></Relationships>
</file>

<file path=ppt/slides/_rels/slide8.xml.rels><?xml version="1.0" encoding="UTF-8" standalone="yes"?>
<Relationships xmlns="http://schemas.openxmlformats.org/package/2006/relationships"><Relationship Id="rId3" Type="http://schemas.openxmlformats.org/officeDocument/2006/relationships/oleObject" Target="file:///\\msk.trd.ru\HQ\FileServ\PB\Investment%20Advisory\Newsletters\External\Thematic%20charts%2017_06.xlsx!MICEX!%5bThematic%20charts%2017_06.xlsx%5dMICEX%20Chart%201" TargetMode="External"/><Relationship Id="rId2" Type="http://schemas.openxmlformats.org/officeDocument/2006/relationships/slideLayout" Target="../slideLayouts/slideLayout2.xml"/><Relationship Id="rId1" Type="http://schemas.openxmlformats.org/officeDocument/2006/relationships/vmlDrawing" Target="../drawings/vmlDrawing6.v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3" Type="http://schemas.openxmlformats.org/officeDocument/2006/relationships/oleObject" Target="file:///\\msk.trd.ru\HQ\FileServ\PB\Investment%20Advisory\Newsletters\External\Thematic%20charts%2017_06.xlsx!EURUSD!%5bThematic%20charts%2017_06.xlsx%5dEURUSD%20Chart%201" TargetMode="External"/><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1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1" name="Picture 3" descr="Cover_for_ppt.pdf"/>
          <p:cNvPicPr>
            <a:picLocks noChangeAspect="1"/>
          </p:cNvPicPr>
          <p:nvPr/>
        </p:nvPicPr>
        <p:blipFill>
          <a:blip r:embed="rId2" cstate="print"/>
          <a:srcRect l="-235" r="1404"/>
          <a:stretch>
            <a:fillRect/>
          </a:stretch>
        </p:blipFill>
        <p:spPr bwMode="auto">
          <a:xfrm>
            <a:off x="-22225" y="0"/>
            <a:ext cx="7585075" cy="10707688"/>
          </a:xfrm>
          <a:prstGeom prst="rect">
            <a:avLst/>
          </a:prstGeom>
          <a:noFill/>
          <a:ln w="9525">
            <a:noFill/>
            <a:miter lim="800000"/>
            <a:headEnd/>
            <a:tailEnd/>
          </a:ln>
        </p:spPr>
      </p:pic>
      <p:sp>
        <p:nvSpPr>
          <p:cNvPr id="30722" name="TextBox 4"/>
          <p:cNvSpPr txBox="1">
            <a:spLocks noChangeArrowheads="1"/>
          </p:cNvSpPr>
          <p:nvPr/>
        </p:nvSpPr>
        <p:spPr bwMode="auto">
          <a:xfrm>
            <a:off x="4591050" y="10040938"/>
            <a:ext cx="2030413" cy="339725"/>
          </a:xfrm>
          <a:prstGeom prst="rect">
            <a:avLst/>
          </a:prstGeom>
          <a:noFill/>
          <a:ln w="9525">
            <a:noFill/>
            <a:miter lim="800000"/>
            <a:headEnd/>
            <a:tailEnd/>
          </a:ln>
        </p:spPr>
        <p:txBody>
          <a:bodyPr>
            <a:spAutoFit/>
          </a:bodyPr>
          <a:lstStyle/>
          <a:p>
            <a:r>
              <a:rPr lang="ru-RU" sz="1600" b="1" dirty="0" smtClean="0">
                <a:solidFill>
                  <a:srgbClr val="AEB85F"/>
                </a:solidFill>
                <a:cs typeface="Arial" pitchFamily="34" charset="0"/>
              </a:rPr>
              <a:t>июнь</a:t>
            </a:r>
            <a:endParaRPr lang="en-US" sz="1600" b="1" dirty="0">
              <a:solidFill>
                <a:srgbClr val="AEB85F"/>
              </a:solidFill>
              <a:cs typeface="Arial"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46088" y="428625"/>
            <a:ext cx="5419725" cy="635000"/>
          </a:xfrm>
        </p:spPr>
        <p:txBody>
          <a:bodyPr/>
          <a:lstStyle/>
          <a:p>
            <a:pPr lvl="1" eaLnBrk="1" fontAlgn="auto" hangingPunct="1">
              <a:spcBef>
                <a:spcPts val="0"/>
              </a:spcBef>
              <a:spcAft>
                <a:spcPts val="0"/>
              </a:spcAft>
              <a:defRPr/>
            </a:pPr>
            <a:r>
              <a:rPr lang="ru-RU" sz="1200" b="0" kern="1200" dirty="0">
                <a:solidFill>
                  <a:srgbClr val="5D5D5D"/>
                </a:solidFill>
              </a:rPr>
              <a:t>КЛЮЧЕВЫЕ СОБЫТИЯ БЛИЖАЙШЕГО МЕСЯЦА</a:t>
            </a:r>
          </a:p>
        </p:txBody>
      </p:sp>
      <p:graphicFrame>
        <p:nvGraphicFramePr>
          <p:cNvPr id="6" name="Table 5"/>
          <p:cNvGraphicFramePr>
            <a:graphicFrameLocks noGrp="1"/>
          </p:cNvGraphicFramePr>
          <p:nvPr>
            <p:extLst>
              <p:ext uri="{D42A27DB-BD31-4B8C-83A1-F6EECF244321}">
                <p14:modId xmlns:p14="http://schemas.microsoft.com/office/powerpoint/2010/main" val="2025271197"/>
              </p:ext>
            </p:extLst>
          </p:nvPr>
        </p:nvGraphicFramePr>
        <p:xfrm>
          <a:off x="412750" y="1511300"/>
          <a:ext cx="5544000" cy="5068570"/>
        </p:xfrm>
        <a:graphic>
          <a:graphicData uri="http://schemas.openxmlformats.org/drawingml/2006/table">
            <a:tbl>
              <a:tblPr/>
              <a:tblGrid>
                <a:gridCol w="1681815"/>
                <a:gridCol w="3862185"/>
              </a:tblGrid>
              <a:tr h="720725">
                <a:tc>
                  <a:txBody>
                    <a:bodyPr/>
                    <a:lstStyle/>
                    <a:p>
                      <a:pPr marL="0" marR="0" lvl="0" indent="0" algn="l" defTabSz="914400" rtl="0" eaLnBrk="1" fontAlgn="base" latinLnBrk="0" hangingPunct="1">
                        <a:lnSpc>
                          <a:spcPct val="115000"/>
                        </a:lnSpc>
                        <a:spcBef>
                          <a:spcPct val="0"/>
                        </a:spcBef>
                        <a:spcAft>
                          <a:spcPts val="1000"/>
                        </a:spcAft>
                        <a:buClrTx/>
                        <a:buSzTx/>
                        <a:buFontTx/>
                        <a:buNone/>
                        <a:tabLst/>
                      </a:pPr>
                      <a:r>
                        <a:rPr kumimoji="0" lang="ru-RU" sz="1000" b="0" i="0" u="none" strike="noStrike" cap="none" normalizeH="0" baseline="0" dirty="0" smtClean="0">
                          <a:ln>
                            <a:noFill/>
                          </a:ln>
                          <a:solidFill>
                            <a:srgbClr val="000000"/>
                          </a:solidFill>
                          <a:effectLst/>
                          <a:latin typeface="Arial" pitchFamily="34" charset="0"/>
                          <a:ea typeface="Calibri" pitchFamily="34" charset="0"/>
                          <a:cs typeface="Times New Roman" pitchFamily="18" charset="0"/>
                        </a:rPr>
                        <a:t>3 </a:t>
                      </a:r>
                      <a:r>
                        <a:rPr lang="ru-RU" sz="1000" kern="1200" dirty="0" smtClean="0">
                          <a:solidFill>
                            <a:schemeClr val="tx1"/>
                          </a:solidFill>
                          <a:effectLst/>
                          <a:latin typeface="+mn-lt"/>
                          <a:ea typeface="+mn-ea"/>
                          <a:cs typeface="+mn-cs"/>
                        </a:rPr>
                        <a:t>–</a:t>
                      </a:r>
                      <a:r>
                        <a:rPr lang="ru-RU" sz="1800" kern="1200" dirty="0" smtClean="0">
                          <a:solidFill>
                            <a:schemeClr val="tx1"/>
                          </a:solidFill>
                          <a:effectLst/>
                          <a:latin typeface="+mn-lt"/>
                          <a:ea typeface="+mn-ea"/>
                          <a:cs typeface="+mn-cs"/>
                        </a:rPr>
                        <a:t> </a:t>
                      </a:r>
                      <a:r>
                        <a:rPr kumimoji="0" lang="ru-RU" sz="1000" b="0" i="0" u="none" strike="noStrike" kern="1200" cap="none" normalizeH="0" baseline="0" dirty="0" smtClean="0">
                          <a:ln>
                            <a:noFill/>
                          </a:ln>
                          <a:solidFill>
                            <a:srgbClr val="000000"/>
                          </a:solidFill>
                          <a:effectLst/>
                          <a:latin typeface="Arial" pitchFamily="34" charset="0"/>
                          <a:ea typeface="+mn-ea"/>
                          <a:cs typeface="Times New Roman" pitchFamily="18" charset="0"/>
                        </a:rPr>
                        <a:t>7</a:t>
                      </a:r>
                      <a:r>
                        <a:rPr kumimoji="0" lang="ru-RU" sz="1000" b="0" i="0" u="none" strike="noStrike" cap="none" normalizeH="0" baseline="0" dirty="0" smtClean="0">
                          <a:ln>
                            <a:noFill/>
                          </a:ln>
                          <a:solidFill>
                            <a:srgbClr val="000000"/>
                          </a:solidFill>
                          <a:effectLst/>
                          <a:latin typeface="Arial" pitchFamily="34" charset="0"/>
                          <a:ea typeface="Calibri" pitchFamily="34" charset="0"/>
                          <a:cs typeface="Times New Roman" pitchFamily="18" charset="0"/>
                        </a:rPr>
                        <a:t> июля</a:t>
                      </a:r>
                    </a:p>
                  </a:txBody>
                  <a:tcPr horzOverflow="overflow">
                    <a:lnL w="12700" cap="flat" cmpd="sng" algn="ctr">
                      <a:solidFill>
                        <a:srgbClr val="D9D9D9"/>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D9D9D9"/>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C4C262"/>
                    </a:solidFill>
                  </a:tcPr>
                </a:tc>
                <a:tc>
                  <a:txBody>
                    <a:bodyPr/>
                    <a:lstStyle/>
                    <a:p>
                      <a:pPr marL="0" marR="0" lvl="0" indent="0" algn="l" defTabSz="914400" rtl="0" eaLnBrk="1" fontAlgn="base" latinLnBrk="0" hangingPunct="1">
                        <a:lnSpc>
                          <a:spcPct val="115000"/>
                        </a:lnSpc>
                        <a:spcBef>
                          <a:spcPct val="0"/>
                        </a:spcBef>
                        <a:spcAft>
                          <a:spcPts val="1000"/>
                        </a:spcAft>
                        <a:buClrTx/>
                        <a:buSzTx/>
                        <a:buFontTx/>
                        <a:buNone/>
                        <a:tabLst/>
                        <a:defRPr/>
                      </a:pPr>
                      <a:r>
                        <a:rPr kumimoji="0" lang="ru-RU" sz="1000" b="0" i="0" u="none" strike="noStrike" kern="1200" cap="none" normalizeH="0" baseline="0" dirty="0" smtClean="0">
                          <a:ln>
                            <a:noFill/>
                          </a:ln>
                          <a:solidFill>
                            <a:schemeClr val="tx1"/>
                          </a:solidFill>
                          <a:effectLst/>
                          <a:latin typeface="+mn-lt"/>
                          <a:ea typeface="Calibri" pitchFamily="34" charset="0"/>
                          <a:cs typeface="Times New Roman" pitchFamily="18" charset="0"/>
                        </a:rPr>
                        <a:t>Публикация</a:t>
                      </a:r>
                      <a:r>
                        <a:rPr kumimoji="0" lang="ru-RU" sz="1000" b="0" i="0" u="none" strike="noStrike" kern="1200" cap="none" normalizeH="0" baseline="0" dirty="0" smtClean="0">
                          <a:ln>
                            <a:noFill/>
                          </a:ln>
                          <a:solidFill>
                            <a:schemeClr val="tx1"/>
                          </a:solidFill>
                          <a:effectLst/>
                          <a:latin typeface="+mn-lt"/>
                          <a:ea typeface="Calibri" pitchFamily="34" charset="0"/>
                          <a:cs typeface="Arial" pitchFamily="34" charset="0"/>
                        </a:rPr>
                        <a:t> </a:t>
                      </a:r>
                      <a:r>
                        <a:rPr kumimoji="0" lang="ru-RU" sz="1000" b="0" i="0" u="none" strike="noStrike" kern="1200" cap="none" normalizeH="0" baseline="0" dirty="0" smtClean="0">
                          <a:ln>
                            <a:noFill/>
                          </a:ln>
                          <a:solidFill>
                            <a:schemeClr val="tx1"/>
                          </a:solidFill>
                          <a:effectLst/>
                          <a:latin typeface="+mn-lt"/>
                          <a:ea typeface="Calibri" pitchFamily="34" charset="0"/>
                          <a:cs typeface="Times New Roman" pitchFamily="18" charset="0"/>
                        </a:rPr>
                        <a:t>индексов</a:t>
                      </a:r>
                      <a:r>
                        <a:rPr kumimoji="0" lang="ru-RU" sz="1000" b="0" i="0" u="none" strike="noStrike" kern="1200" cap="none" normalizeH="0" baseline="0" dirty="0" smtClean="0">
                          <a:ln>
                            <a:noFill/>
                          </a:ln>
                          <a:solidFill>
                            <a:schemeClr val="tx1"/>
                          </a:solidFill>
                          <a:effectLst/>
                          <a:latin typeface="+mn-lt"/>
                          <a:ea typeface="Calibri" pitchFamily="34" charset="0"/>
                          <a:cs typeface="Arial" pitchFamily="34" charset="0"/>
                        </a:rPr>
                        <a:t> </a:t>
                      </a:r>
                      <a:r>
                        <a:rPr kumimoji="0" lang="ru-RU" sz="1000" b="0" i="0" u="none" strike="noStrike" kern="1200" cap="none" normalizeH="0" baseline="0" dirty="0" smtClean="0">
                          <a:ln>
                            <a:noFill/>
                          </a:ln>
                          <a:solidFill>
                            <a:schemeClr val="tx1"/>
                          </a:solidFill>
                          <a:effectLst/>
                          <a:latin typeface="+mn-lt"/>
                          <a:ea typeface="Calibri" pitchFamily="34" charset="0"/>
                          <a:cs typeface="Times New Roman" pitchFamily="18" charset="0"/>
                        </a:rPr>
                        <a:t>деловой</a:t>
                      </a:r>
                      <a:r>
                        <a:rPr kumimoji="0" lang="ru-RU" sz="1000" b="0" i="0" u="none" strike="noStrike" kern="1200" cap="none" normalizeH="0" baseline="0" dirty="0" smtClean="0">
                          <a:ln>
                            <a:noFill/>
                          </a:ln>
                          <a:solidFill>
                            <a:schemeClr val="tx1"/>
                          </a:solidFill>
                          <a:effectLst/>
                          <a:latin typeface="+mn-lt"/>
                          <a:ea typeface="Calibri" pitchFamily="34" charset="0"/>
                          <a:cs typeface="Arial" pitchFamily="34" charset="0"/>
                        </a:rPr>
                        <a:t> </a:t>
                      </a:r>
                      <a:r>
                        <a:rPr kumimoji="0" lang="ru-RU" sz="1000" b="0" i="0" u="none" strike="noStrike" kern="1200" cap="none" normalizeH="0" baseline="0" dirty="0" smtClean="0">
                          <a:ln>
                            <a:noFill/>
                          </a:ln>
                          <a:solidFill>
                            <a:schemeClr val="tx1"/>
                          </a:solidFill>
                          <a:effectLst/>
                          <a:latin typeface="+mn-lt"/>
                          <a:ea typeface="Calibri" pitchFamily="34" charset="0"/>
                          <a:cs typeface="Times New Roman" pitchFamily="18" charset="0"/>
                        </a:rPr>
                        <a:t>активности</a:t>
                      </a:r>
                      <a:r>
                        <a:rPr kumimoji="0" lang="ru-RU" sz="1000" b="0" i="0" u="none" strike="noStrike" kern="1200" cap="none" normalizeH="0" baseline="0" dirty="0" smtClean="0">
                          <a:ln>
                            <a:noFill/>
                          </a:ln>
                          <a:solidFill>
                            <a:schemeClr val="tx1"/>
                          </a:solidFill>
                          <a:effectLst/>
                          <a:latin typeface="+mn-lt"/>
                          <a:ea typeface="Calibri" pitchFamily="34" charset="0"/>
                          <a:cs typeface="Arial" pitchFamily="34" charset="0"/>
                        </a:rPr>
                        <a:t> </a:t>
                      </a:r>
                      <a:r>
                        <a:rPr kumimoji="0" lang="ru-RU" sz="1000" b="0" i="0" u="none" strike="noStrike" kern="1200" cap="none" normalizeH="0" baseline="0" dirty="0" smtClean="0">
                          <a:ln>
                            <a:noFill/>
                          </a:ln>
                          <a:solidFill>
                            <a:schemeClr val="tx1"/>
                          </a:solidFill>
                          <a:effectLst/>
                          <a:latin typeface="+mn-lt"/>
                          <a:ea typeface="Calibri" pitchFamily="34" charset="0"/>
                          <a:cs typeface="Times New Roman" pitchFamily="18" charset="0"/>
                        </a:rPr>
                        <a:t>различных</a:t>
                      </a:r>
                      <a:r>
                        <a:rPr kumimoji="0" lang="ru-RU" sz="1000" b="0" i="0" u="none" strike="noStrike" kern="1200" cap="none" normalizeH="0" baseline="0" dirty="0" smtClean="0">
                          <a:ln>
                            <a:noFill/>
                          </a:ln>
                          <a:solidFill>
                            <a:schemeClr val="tx1"/>
                          </a:solidFill>
                          <a:effectLst/>
                          <a:latin typeface="+mn-lt"/>
                          <a:ea typeface="Calibri" pitchFamily="34" charset="0"/>
                          <a:cs typeface="Arial" pitchFamily="34" charset="0"/>
                        </a:rPr>
                        <a:t> </a:t>
                      </a:r>
                      <a:br>
                        <a:rPr kumimoji="0" lang="ru-RU" sz="1000" b="0" i="0" u="none" strike="noStrike" kern="1200" cap="none" normalizeH="0" baseline="0" dirty="0" smtClean="0">
                          <a:ln>
                            <a:noFill/>
                          </a:ln>
                          <a:solidFill>
                            <a:schemeClr val="tx1"/>
                          </a:solidFill>
                          <a:effectLst/>
                          <a:latin typeface="+mn-lt"/>
                          <a:ea typeface="Calibri" pitchFamily="34" charset="0"/>
                          <a:cs typeface="Arial" pitchFamily="34" charset="0"/>
                        </a:rPr>
                      </a:br>
                      <a:r>
                        <a:rPr kumimoji="0" lang="ru-RU" sz="1000" b="0" i="0" u="none" strike="noStrike" kern="1200" cap="none" normalizeH="0" baseline="0" dirty="0" smtClean="0">
                          <a:ln>
                            <a:noFill/>
                          </a:ln>
                          <a:solidFill>
                            <a:schemeClr val="tx1"/>
                          </a:solidFill>
                          <a:effectLst/>
                          <a:latin typeface="+mn-lt"/>
                          <a:ea typeface="Calibri" pitchFamily="34" charset="0"/>
                          <a:cs typeface="Times New Roman" pitchFamily="18" charset="0"/>
                        </a:rPr>
                        <a:t>стран</a:t>
                      </a:r>
                      <a:r>
                        <a:rPr kumimoji="0" lang="ru-RU" sz="1000" b="0" i="0" u="none" strike="noStrike" kern="1200" cap="none" normalizeH="0" baseline="0" dirty="0" smtClean="0">
                          <a:ln>
                            <a:noFill/>
                          </a:ln>
                          <a:solidFill>
                            <a:schemeClr val="tx1"/>
                          </a:solidFill>
                          <a:effectLst/>
                          <a:latin typeface="+mn-lt"/>
                          <a:ea typeface="Calibri" pitchFamily="34" charset="0"/>
                          <a:cs typeface="Arial" pitchFamily="34" charset="0"/>
                        </a:rPr>
                        <a:t> </a:t>
                      </a:r>
                      <a:r>
                        <a:rPr kumimoji="0" lang="ru-RU" sz="1000" b="0" i="0" u="none" strike="noStrike" kern="1200" cap="none" normalizeH="0" baseline="0" dirty="0" smtClean="0">
                          <a:ln>
                            <a:noFill/>
                          </a:ln>
                          <a:solidFill>
                            <a:schemeClr val="tx1"/>
                          </a:solidFill>
                          <a:effectLst/>
                          <a:latin typeface="+mn-lt"/>
                          <a:ea typeface="Calibri" pitchFamily="34" charset="0"/>
                          <a:cs typeface="Times New Roman" pitchFamily="18" charset="0"/>
                        </a:rPr>
                        <a:t>за</a:t>
                      </a:r>
                      <a:r>
                        <a:rPr kumimoji="0" lang="ru-RU" sz="1000" b="0" i="0" u="none" strike="noStrike" kern="1200" cap="none" normalizeH="0" baseline="0" dirty="0" smtClean="0">
                          <a:ln>
                            <a:noFill/>
                          </a:ln>
                          <a:solidFill>
                            <a:schemeClr val="tx1"/>
                          </a:solidFill>
                          <a:effectLst/>
                          <a:latin typeface="+mn-lt"/>
                          <a:ea typeface="Calibri" pitchFamily="34" charset="0"/>
                          <a:cs typeface="Arial" pitchFamily="34" charset="0"/>
                        </a:rPr>
                        <a:t> июнь</a:t>
                      </a:r>
                      <a:endPar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endParaRPr>
                    </a:p>
                  </a:txBody>
                  <a:tcPr horzOverflow="overflow">
                    <a:lnL w="12700" cap="flat" cmpd="sng" algn="ctr">
                      <a:solidFill>
                        <a:srgbClr val="FFFFFF"/>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C4C262"/>
                    </a:solidFill>
                  </a:tcPr>
                </a:tc>
              </a:tr>
              <a:tr h="720725">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ru-RU" sz="1000" b="0" i="0" u="none" strike="noStrike" cap="none" normalizeH="0" baseline="0" dirty="0" smtClean="0">
                          <a:ln>
                            <a:noFill/>
                          </a:ln>
                          <a:solidFill>
                            <a:srgbClr val="000000"/>
                          </a:solidFill>
                          <a:effectLst/>
                          <a:latin typeface="Arial" pitchFamily="34" charset="0"/>
                          <a:ea typeface="Times New Roman" pitchFamily="18" charset="0"/>
                          <a:cs typeface="Arial" pitchFamily="34" charset="0"/>
                        </a:rPr>
                        <a:t>7 июля</a:t>
                      </a:r>
                      <a:endParaRPr kumimoji="0" lang="ru-RU"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txBody>
                  <a:tcPr horzOverflow="overflow">
                    <a:lnL w="12700" cap="flat" cmpd="sng" algn="ctr">
                      <a:solidFill>
                        <a:srgbClr val="D9D9D9"/>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D8D87C"/>
                    </a:solidFill>
                  </a:tcPr>
                </a:tc>
                <a:tc>
                  <a:txBody>
                    <a:bodyPr/>
                    <a:lstStyle/>
                    <a:p>
                      <a:pPr marL="0" marR="0" lvl="0" indent="0" algn="l" defTabSz="914400" rtl="0" eaLnBrk="1" fontAlgn="base" latinLnBrk="0" hangingPunct="1">
                        <a:lnSpc>
                          <a:spcPct val="115000"/>
                        </a:lnSpc>
                        <a:spcBef>
                          <a:spcPct val="0"/>
                        </a:spcBef>
                        <a:spcAft>
                          <a:spcPts val="1000"/>
                        </a:spcAft>
                        <a:buClrTx/>
                        <a:buSzTx/>
                        <a:buFontTx/>
                        <a:buNone/>
                        <a:tabLst/>
                        <a:defRPr/>
                      </a:pPr>
                      <a:r>
                        <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rPr>
                        <a:t>Публикация данных по рынку труда в США за июнь</a:t>
                      </a:r>
                    </a:p>
                    <a:p>
                      <a:pPr marL="0" marR="0" lvl="0" indent="0" algn="l" defTabSz="914400" rtl="0" eaLnBrk="1" fontAlgn="base" latinLnBrk="0" hangingPunct="1">
                        <a:lnSpc>
                          <a:spcPct val="115000"/>
                        </a:lnSpc>
                        <a:spcBef>
                          <a:spcPct val="0"/>
                        </a:spcBef>
                        <a:spcAft>
                          <a:spcPts val="1000"/>
                        </a:spcAft>
                        <a:buClrTx/>
                        <a:buSzTx/>
                        <a:buFontTx/>
                        <a:buNone/>
                        <a:tabLst/>
                        <a:defRPr/>
                      </a:pPr>
                      <a:endPar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endParaRPr>
                    </a:p>
                  </a:txBody>
                  <a:tcPr horzOverflow="overflow">
                    <a:lnL w="12700" cap="flat" cmpd="sng" algn="ctr">
                      <a:solidFill>
                        <a:srgbClr val="FFFFFF"/>
                      </a:solidFill>
                      <a:prstDash val="solid"/>
                      <a:round/>
                      <a:headEnd type="none" w="med" len="med"/>
                      <a:tailEnd type="none" w="med" len="med"/>
                    </a:lnL>
                    <a:lnR w="12700" cap="flat" cmpd="sng" algn="ctr">
                      <a:solidFill>
                        <a:srgbClr val="D9D9D9"/>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D8D87C"/>
                    </a:solidFill>
                  </a:tcPr>
                </a:tc>
              </a:tr>
              <a:tr h="720725">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ru-RU" sz="1000" b="0" i="0" u="none" strike="noStrike" cap="none" normalizeH="0" baseline="0" dirty="0" smtClean="0">
                          <a:ln>
                            <a:noFill/>
                          </a:ln>
                          <a:solidFill>
                            <a:srgbClr val="000000"/>
                          </a:solidFill>
                          <a:effectLst/>
                          <a:latin typeface="Arial" pitchFamily="34" charset="0"/>
                          <a:ea typeface="Times New Roman" pitchFamily="18" charset="0"/>
                          <a:cs typeface="Arial" pitchFamily="34" charset="0"/>
                        </a:rPr>
                        <a:t>14 июля</a:t>
                      </a:r>
                      <a:endParaRPr kumimoji="0" lang="ru-RU"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txBody>
                  <a:tcPr horzOverflow="overflow">
                    <a:lnL w="12700" cap="flat" cmpd="sng" algn="ctr">
                      <a:solidFill>
                        <a:srgbClr val="D9D9D9"/>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C4C262"/>
                    </a:solidFill>
                  </a:tcPr>
                </a:tc>
                <a:tc>
                  <a:txBody>
                    <a:bodyPr/>
                    <a:lstStyle/>
                    <a:p>
                      <a:pPr marL="0" marR="0" lvl="0" indent="0" algn="l" defTabSz="914400" rtl="0" eaLnBrk="1" fontAlgn="base" latinLnBrk="0" hangingPunct="1">
                        <a:lnSpc>
                          <a:spcPct val="115000"/>
                        </a:lnSpc>
                        <a:spcBef>
                          <a:spcPct val="0"/>
                        </a:spcBef>
                        <a:spcAft>
                          <a:spcPts val="1000"/>
                        </a:spcAft>
                        <a:buClrTx/>
                        <a:buSzTx/>
                        <a:buFontTx/>
                        <a:buNone/>
                        <a:tabLst/>
                        <a:defRPr/>
                      </a:pPr>
                      <a:r>
                        <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rPr>
                        <a:t>Индекс потребительских цен и розничные продажи в США за июнь</a:t>
                      </a:r>
                    </a:p>
                    <a:p>
                      <a:pPr marL="0" marR="0" lvl="0" indent="0" algn="l" defTabSz="914400" rtl="0" eaLnBrk="1" fontAlgn="base" latinLnBrk="0" hangingPunct="1">
                        <a:lnSpc>
                          <a:spcPct val="115000"/>
                        </a:lnSpc>
                        <a:spcBef>
                          <a:spcPct val="0"/>
                        </a:spcBef>
                        <a:spcAft>
                          <a:spcPts val="1000"/>
                        </a:spcAft>
                        <a:buClrTx/>
                        <a:buSzTx/>
                        <a:buFontTx/>
                        <a:buNone/>
                        <a:tabLst/>
                        <a:defRPr/>
                      </a:pPr>
                      <a:endPar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endParaRPr>
                    </a:p>
                  </a:txBody>
                  <a:tcPr horzOverflow="overflow">
                    <a:lnL w="12700" cap="flat" cmpd="sng" algn="ctr">
                      <a:solidFill>
                        <a:srgbClr val="FFFFFF"/>
                      </a:solidFill>
                      <a:prstDash val="solid"/>
                      <a:round/>
                      <a:headEnd type="none" w="med" len="med"/>
                      <a:tailEnd type="none" w="med" len="med"/>
                    </a:lnL>
                    <a:lnR w="12700" cap="flat" cmpd="sng" algn="ctr">
                      <a:solidFill>
                        <a:srgbClr val="D9D9D9"/>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C4C262"/>
                    </a:solidFill>
                  </a:tcPr>
                </a:tc>
              </a:tr>
              <a:tr h="720725">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ru-RU"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18 июля</a:t>
                      </a:r>
                    </a:p>
                  </a:txBody>
                  <a:tcPr horzOverflow="overflow">
                    <a:lnL w="12700" cap="flat" cmpd="sng" algn="ctr">
                      <a:solidFill>
                        <a:srgbClr val="D9D9D9"/>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D8D87C"/>
                    </a:solidFill>
                  </a:tcPr>
                </a:tc>
                <a:tc>
                  <a:txBody>
                    <a:bodyPr/>
                    <a:lstStyle/>
                    <a:p>
                      <a:pPr marL="0" marR="0" lvl="0" indent="0" algn="l" defTabSz="914400" rtl="0" eaLnBrk="1" fontAlgn="base" latinLnBrk="0" hangingPunct="1">
                        <a:lnSpc>
                          <a:spcPct val="115000"/>
                        </a:lnSpc>
                        <a:spcBef>
                          <a:spcPct val="0"/>
                        </a:spcBef>
                        <a:spcAft>
                          <a:spcPts val="1000"/>
                        </a:spcAft>
                        <a:buClrTx/>
                        <a:buSzTx/>
                        <a:buFontTx/>
                        <a:buNone/>
                        <a:tabLst/>
                        <a:defRPr/>
                      </a:pPr>
                      <a:r>
                        <a:rPr kumimoji="0" lang="ru-RU" sz="1000" b="0" i="0" u="none" strike="noStrike" kern="1200" cap="none" normalizeH="0" baseline="0" dirty="0" smtClean="0">
                          <a:ln>
                            <a:noFill/>
                          </a:ln>
                          <a:solidFill>
                            <a:schemeClr val="tx1"/>
                          </a:solidFill>
                          <a:effectLst/>
                          <a:latin typeface="+mn-lt"/>
                          <a:ea typeface="Calibri" pitchFamily="34" charset="0"/>
                          <a:cs typeface="Times New Roman" pitchFamily="18" charset="0"/>
                        </a:rPr>
                        <a:t>Публикация индекса потребительских цен в еврозоне за июнь</a:t>
                      </a:r>
                      <a:endPar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endParaRPr>
                    </a:p>
                  </a:txBody>
                  <a:tcPr horzOverflow="overflow">
                    <a:lnL w="12700" cap="flat" cmpd="sng" algn="ctr">
                      <a:solidFill>
                        <a:srgbClr val="FFFFFF"/>
                      </a:solidFill>
                      <a:prstDash val="solid"/>
                      <a:round/>
                      <a:headEnd type="none" w="med" len="med"/>
                      <a:tailEnd type="none" w="med" len="med"/>
                    </a:lnL>
                    <a:lnR w="12700" cap="flat" cmpd="sng" algn="ctr">
                      <a:solidFill>
                        <a:srgbClr val="D9D9D9"/>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D8D87C"/>
                    </a:solidFill>
                  </a:tcPr>
                </a:tc>
              </a:tr>
              <a:tr h="720725">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ru-RU" sz="1000" b="0" i="0" u="none" strike="noStrike" cap="none" normalizeH="0" baseline="0" dirty="0" smtClean="0">
                          <a:ln>
                            <a:noFill/>
                          </a:ln>
                          <a:solidFill>
                            <a:srgbClr val="000000"/>
                          </a:solidFill>
                          <a:effectLst/>
                          <a:latin typeface="Arial" pitchFamily="34" charset="0"/>
                          <a:ea typeface="Times New Roman" pitchFamily="18" charset="0"/>
                          <a:cs typeface="Arial" pitchFamily="34" charset="0"/>
                        </a:rPr>
                        <a:t>26 июля</a:t>
                      </a:r>
                      <a:endParaRPr kumimoji="0" lang="ru-RU"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txBody>
                  <a:tcPr horzOverflow="overflow">
                    <a:lnL w="12700" cap="flat" cmpd="sng" algn="ctr">
                      <a:solidFill>
                        <a:srgbClr val="D9D9D9"/>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C4C262"/>
                    </a:solidFill>
                  </a:tcPr>
                </a:tc>
                <a:tc>
                  <a:txBody>
                    <a:bodyPr/>
                    <a:lstStyle/>
                    <a:p>
                      <a:pPr marL="0" marR="0" lvl="0" indent="0" algn="l" defTabSz="914400" rtl="0" eaLnBrk="1" fontAlgn="base" latinLnBrk="0" hangingPunct="1">
                        <a:lnSpc>
                          <a:spcPct val="115000"/>
                        </a:lnSpc>
                        <a:spcBef>
                          <a:spcPct val="0"/>
                        </a:spcBef>
                        <a:spcAft>
                          <a:spcPts val="1000"/>
                        </a:spcAft>
                        <a:buClrTx/>
                        <a:buSzTx/>
                        <a:buFontTx/>
                        <a:buNone/>
                        <a:tabLst/>
                        <a:defRPr/>
                      </a:pPr>
                      <a:r>
                        <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rPr>
                        <a:t>Заседание ФРС</a:t>
                      </a:r>
                    </a:p>
                  </a:txBody>
                  <a:tcPr horzOverflow="overflow">
                    <a:lnL w="12700" cap="flat" cmpd="sng" algn="ctr">
                      <a:solidFill>
                        <a:srgbClr val="FFFFFF"/>
                      </a:solidFill>
                      <a:prstDash val="solid"/>
                      <a:round/>
                      <a:headEnd type="none" w="med" len="med"/>
                      <a:tailEnd type="none" w="med" len="med"/>
                    </a:lnL>
                    <a:lnR w="12700" cap="flat" cmpd="sng" algn="ctr">
                      <a:solidFill>
                        <a:srgbClr val="D9D9D9"/>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C4C262"/>
                    </a:solidFill>
                  </a:tcPr>
                </a:tc>
              </a:tr>
              <a:tr h="720725">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ru-RU" sz="1000" b="0" i="0" u="none" strike="noStrike" cap="none" normalizeH="0" baseline="0" dirty="0" smtClean="0">
                          <a:ln>
                            <a:noFill/>
                          </a:ln>
                          <a:solidFill>
                            <a:schemeClr val="tx1"/>
                          </a:solidFill>
                          <a:effectLst/>
                          <a:latin typeface="Arial" pitchFamily="34" charset="0"/>
                          <a:ea typeface="Arial Unicode MS" pitchFamily="34" charset="-128"/>
                          <a:cs typeface="Times New Roman" pitchFamily="18" charset="0"/>
                        </a:rPr>
                        <a:t>28 июля</a:t>
                      </a:r>
                    </a:p>
                  </a:txBody>
                  <a:tcPr horzOverflow="overflow">
                    <a:lnL w="12700" cap="flat" cmpd="sng" algn="ctr">
                      <a:solidFill>
                        <a:srgbClr val="D9D9D9"/>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D8D87C"/>
                    </a:solidFill>
                  </a:tcPr>
                </a:tc>
                <a:tc>
                  <a:txBody>
                    <a:bodyPr/>
                    <a:lstStyle/>
                    <a:p>
                      <a:pPr marL="0" marR="0" lvl="0" indent="0" algn="l" defTabSz="914400" rtl="0" eaLnBrk="1" fontAlgn="base" latinLnBrk="0" hangingPunct="1">
                        <a:lnSpc>
                          <a:spcPct val="115000"/>
                        </a:lnSpc>
                        <a:spcBef>
                          <a:spcPct val="0"/>
                        </a:spcBef>
                        <a:spcAft>
                          <a:spcPts val="1000"/>
                        </a:spcAft>
                        <a:buClrTx/>
                        <a:buSzTx/>
                        <a:buFontTx/>
                        <a:buNone/>
                        <a:tabLst/>
                        <a:defRPr/>
                      </a:pPr>
                      <a:r>
                        <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rPr>
                        <a:t>Первая оценка ВВП США за </a:t>
                      </a:r>
                      <a:r>
                        <a:rPr kumimoji="0" lang="en-US"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rPr>
                        <a:t>II </a:t>
                      </a:r>
                      <a:r>
                        <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rPr>
                        <a:t>квартал 2017 года</a:t>
                      </a:r>
                    </a:p>
                  </a:txBody>
                  <a:tcPr horzOverflow="overflow">
                    <a:lnL w="12700" cap="flat" cmpd="sng" algn="ctr">
                      <a:solidFill>
                        <a:srgbClr val="FFFFFF"/>
                      </a:solidFill>
                      <a:prstDash val="solid"/>
                      <a:round/>
                      <a:headEnd type="none" w="med" len="med"/>
                      <a:tailEnd type="none" w="med" len="med"/>
                    </a:lnL>
                    <a:lnR w="12700" cap="flat" cmpd="sng" algn="ctr">
                      <a:solidFill>
                        <a:srgbClr val="D9D9D9"/>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D8D87C"/>
                    </a:solidFill>
                  </a:tcPr>
                </a:tc>
              </a:tr>
              <a:tr h="720725">
                <a:tc>
                  <a:txBody>
                    <a:bodyPr/>
                    <a:lstStyle/>
                    <a:p>
                      <a:pPr marL="0" marR="0" lvl="0" indent="0" algn="l" defTabSz="914400" rtl="0" eaLnBrk="1" fontAlgn="base" latinLnBrk="0" hangingPunct="1">
                        <a:lnSpc>
                          <a:spcPct val="115000"/>
                        </a:lnSpc>
                        <a:spcBef>
                          <a:spcPct val="0"/>
                        </a:spcBef>
                        <a:spcAft>
                          <a:spcPts val="1000"/>
                        </a:spcAft>
                        <a:buClrTx/>
                        <a:buSzTx/>
                        <a:buFontTx/>
                        <a:buNone/>
                        <a:tabLst/>
                        <a:defRPr/>
                      </a:pPr>
                      <a:r>
                        <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rPr>
                        <a:t>1 – 4 августа</a:t>
                      </a:r>
                    </a:p>
                  </a:txBody>
                  <a:tcPr horzOverflow="overflow">
                    <a:lnL w="12700" cap="flat" cmpd="sng" algn="ctr">
                      <a:solidFill>
                        <a:srgbClr val="D9D9D9"/>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12700" cap="flat" cmpd="sng" algn="ctr">
                      <a:solidFill>
                        <a:srgbClr val="D9D9D9"/>
                      </a:solidFill>
                      <a:prstDash val="solid"/>
                      <a:round/>
                      <a:headEnd type="none" w="med" len="med"/>
                      <a:tailEnd type="none" w="med" len="med"/>
                    </a:lnB>
                    <a:lnTlToBr>
                      <a:noFill/>
                    </a:lnTlToBr>
                    <a:lnBlToTr>
                      <a:noFill/>
                    </a:lnBlToTr>
                    <a:solidFill>
                      <a:srgbClr val="C4C262"/>
                    </a:solidFill>
                  </a:tcPr>
                </a:tc>
                <a:tc>
                  <a:txBody>
                    <a:bodyPr/>
                    <a:lstStyle/>
                    <a:p>
                      <a:pPr marL="0" marR="0" lvl="0" indent="0" algn="l" defTabSz="914400" rtl="0" eaLnBrk="1" fontAlgn="base" latinLnBrk="0" hangingPunct="1">
                        <a:lnSpc>
                          <a:spcPct val="115000"/>
                        </a:lnSpc>
                        <a:spcBef>
                          <a:spcPct val="0"/>
                        </a:spcBef>
                        <a:spcAft>
                          <a:spcPts val="1000"/>
                        </a:spcAft>
                        <a:buClrTx/>
                        <a:buSzTx/>
                        <a:buFontTx/>
                        <a:buNone/>
                        <a:tabLst/>
                        <a:defRPr/>
                      </a:pPr>
                      <a:r>
                        <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rPr>
                        <a:t>Публикация индексов деловой активности различных </a:t>
                      </a:r>
                      <a:br>
                        <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rPr>
                      </a:br>
                      <a:r>
                        <a:rPr kumimoji="0" lang="ru-RU" sz="1000" b="0" i="0" u="none" strike="noStrike" kern="1200" cap="none" normalizeH="0" baseline="0" dirty="0" smtClean="0">
                          <a:ln>
                            <a:noFill/>
                          </a:ln>
                          <a:solidFill>
                            <a:schemeClr val="tx1"/>
                          </a:solidFill>
                          <a:effectLst/>
                          <a:latin typeface="+mn-lt"/>
                          <a:ea typeface="Arial Unicode MS" pitchFamily="34" charset="-128"/>
                          <a:cs typeface="Times New Roman" pitchFamily="18" charset="0"/>
                        </a:rPr>
                        <a:t>стран за июль</a:t>
                      </a:r>
                    </a:p>
                  </a:txBody>
                  <a:tcPr horzOverflow="overflow">
                    <a:lnL w="12700" cap="flat" cmpd="sng" algn="ctr">
                      <a:solidFill>
                        <a:srgbClr val="FFFFFF"/>
                      </a:solidFill>
                      <a:prstDash val="solid"/>
                      <a:round/>
                      <a:headEnd type="none" w="med" len="med"/>
                      <a:tailEnd type="none" w="med" len="med"/>
                    </a:lnL>
                    <a:lnR w="12700" cap="flat" cmpd="sng" algn="ctr">
                      <a:solidFill>
                        <a:srgbClr val="D9D9D9"/>
                      </a:solidFill>
                      <a:prstDash val="solid"/>
                      <a:round/>
                      <a:headEnd type="none" w="med" len="med"/>
                      <a:tailEnd type="none" w="med" len="med"/>
                    </a:lnR>
                    <a:lnT w="3175" cap="flat" cmpd="sng" algn="ctr">
                      <a:solidFill>
                        <a:srgbClr val="FFFFFF"/>
                      </a:solidFill>
                      <a:prstDash val="solid"/>
                      <a:round/>
                      <a:headEnd type="none" w="med" len="med"/>
                      <a:tailEnd type="none" w="med" len="med"/>
                    </a:lnT>
                    <a:lnB w="12700" cap="flat" cmpd="sng" algn="ctr">
                      <a:solidFill>
                        <a:srgbClr val="D9D9D9"/>
                      </a:solidFill>
                      <a:prstDash val="solid"/>
                      <a:round/>
                      <a:headEnd type="none" w="med" len="med"/>
                      <a:tailEnd type="none" w="med" len="med"/>
                    </a:lnB>
                    <a:lnTlToBr>
                      <a:noFill/>
                    </a:lnTlToBr>
                    <a:lnBlToTr>
                      <a:noFill/>
                    </a:lnBlToTr>
                    <a:solidFill>
                      <a:srgbClr val="C4C262"/>
                    </a:solidFill>
                  </a:tcPr>
                </a:tc>
              </a:tr>
            </a:tbl>
          </a:graphicData>
        </a:graphic>
      </p:graphicFrame>
      <p:sp>
        <p:nvSpPr>
          <p:cNvPr id="7" name="TextBox 6"/>
          <p:cNvSpPr txBox="1"/>
          <p:nvPr/>
        </p:nvSpPr>
        <p:spPr>
          <a:xfrm>
            <a:off x="412750" y="8047187"/>
            <a:ext cx="4562475" cy="209550"/>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chemeClr val="tx1">
                    <a:lumMod val="65000"/>
                    <a:lumOff val="35000"/>
                  </a:schemeClr>
                </a:solidFill>
                <a:latin typeface="Arial" charset="0"/>
              </a:rPr>
              <a:t>Источник: </a:t>
            </a:r>
            <a:r>
              <a:rPr lang="en-US" sz="800" i="1" dirty="0">
                <a:solidFill>
                  <a:schemeClr val="tx1">
                    <a:lumMod val="65000"/>
                    <a:lumOff val="35000"/>
                  </a:schemeClr>
                </a:solidFill>
                <a:latin typeface="Arial" charset="0"/>
              </a:rPr>
              <a:t>Bloomberg</a:t>
            </a:r>
            <a:endParaRPr lang="ru-RU" sz="800" i="1" dirty="0">
              <a:solidFill>
                <a:schemeClr val="tx1">
                  <a:lumMod val="65000"/>
                  <a:lumOff val="35000"/>
                </a:schemeClr>
              </a:solidFill>
              <a:latin typeface="Arial" charset="0"/>
            </a:endParaRPr>
          </a:p>
        </p:txBody>
      </p:sp>
      <p:sp>
        <p:nvSpPr>
          <p:cNvPr id="55325" name="Title 2"/>
          <p:cNvSpPr txBox="1">
            <a:spLocks/>
          </p:cNvSpPr>
          <p:nvPr/>
        </p:nvSpPr>
        <p:spPr bwMode="auto">
          <a:xfrm>
            <a:off x="2927350" y="10112375"/>
            <a:ext cx="4203700" cy="560388"/>
          </a:xfrm>
          <a:prstGeom prst="rect">
            <a:avLst/>
          </a:prstGeom>
          <a:noFill/>
          <a:ln w="9525">
            <a:noFill/>
            <a:miter lim="800000"/>
            <a:headEnd/>
            <a:tailEnd/>
          </a:ln>
        </p:spPr>
        <p:txBody>
          <a:bodyPr lIns="0" tIns="0" rIns="0" bIns="0" anchor="ctr"/>
          <a:lstStyle/>
          <a:p>
            <a:pPr algn="r">
              <a:lnSpc>
                <a:spcPct val="95000"/>
              </a:lnSpc>
              <a:spcBef>
                <a:spcPct val="30000"/>
              </a:spcBef>
              <a:buFont typeface="Wingdings" pitchFamily="2" charset="2"/>
              <a:buNone/>
            </a:pPr>
            <a:r>
              <a:rPr lang="ru-RU" sz="1300" dirty="0">
                <a:solidFill>
                  <a:srgbClr val="5D5D5D"/>
                </a:solidFill>
                <a:ea typeface="MS PGothic" pitchFamily="34" charset="-128"/>
                <a:cs typeface="Arial" pitchFamily="34" charset="0"/>
              </a:rPr>
              <a:t>Ежемесячный обзор</a:t>
            </a:r>
            <a:r>
              <a:rPr lang="en-US" sz="1300" dirty="0">
                <a:solidFill>
                  <a:srgbClr val="5D5D5D"/>
                </a:solidFill>
                <a:ea typeface="MS PGothic" pitchFamily="34" charset="-128"/>
                <a:cs typeface="Arial" pitchFamily="34" charset="0"/>
              </a:rPr>
              <a:t> </a:t>
            </a:r>
            <a:r>
              <a:rPr lang="ru-RU" sz="1300" dirty="0">
                <a:solidFill>
                  <a:srgbClr val="5D5D5D"/>
                </a:solidFill>
                <a:ea typeface="MS PGothic" pitchFamily="34" charset="-128"/>
                <a:cs typeface="Arial" pitchFamily="34" charset="0"/>
              </a:rPr>
              <a:t>рынков </a:t>
            </a:r>
            <a:r>
              <a:rPr lang="en-US" sz="1300" dirty="0">
                <a:solidFill>
                  <a:srgbClr val="5D5D5D"/>
                </a:solidFill>
                <a:ea typeface="MS PGothic" pitchFamily="34" charset="-128"/>
                <a:cs typeface="Arial" pitchFamily="34" charset="0"/>
              </a:rPr>
              <a:t>| </a:t>
            </a:r>
            <a:r>
              <a:rPr lang="ru-RU" sz="1300" dirty="0" smtClean="0">
                <a:solidFill>
                  <a:srgbClr val="5D5D5D"/>
                </a:solidFill>
                <a:ea typeface="MS PGothic" pitchFamily="34" charset="-128"/>
                <a:cs typeface="Arial" pitchFamily="34" charset="0"/>
              </a:rPr>
              <a:t>июнь 2017</a:t>
            </a:r>
            <a:endParaRPr lang="en-US" sz="1300" dirty="0">
              <a:solidFill>
                <a:srgbClr val="5D5D5D"/>
              </a:solidFill>
              <a:ea typeface="MS PGothic" pitchFamily="34" charset="-128"/>
              <a:cs typeface="Arial" pitchFamily="34"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46088" y="428625"/>
            <a:ext cx="5419725" cy="635000"/>
          </a:xfrm>
        </p:spPr>
        <p:txBody>
          <a:bodyPr/>
          <a:lstStyle/>
          <a:p>
            <a:pPr lvl="1" eaLnBrk="1" fontAlgn="auto" hangingPunct="1">
              <a:spcBef>
                <a:spcPts val="0"/>
              </a:spcBef>
              <a:spcAft>
                <a:spcPts val="0"/>
              </a:spcAft>
              <a:defRPr/>
            </a:pPr>
            <a:r>
              <a:rPr lang="ru-RU" sz="1200" b="0" kern="1200" dirty="0">
                <a:solidFill>
                  <a:srgbClr val="5D5D5D"/>
                </a:solidFill>
              </a:rPr>
              <a:t>ГЛОССАРИЙ</a:t>
            </a:r>
          </a:p>
        </p:txBody>
      </p:sp>
      <p:graphicFrame>
        <p:nvGraphicFramePr>
          <p:cNvPr id="6" name="Table 5"/>
          <p:cNvGraphicFramePr>
            <a:graphicFrameLocks noGrp="1"/>
          </p:cNvGraphicFramePr>
          <p:nvPr>
            <p:extLst>
              <p:ext uri="{D42A27DB-BD31-4B8C-83A1-F6EECF244321}">
                <p14:modId xmlns:p14="http://schemas.microsoft.com/office/powerpoint/2010/main" val="969734930"/>
              </p:ext>
            </p:extLst>
          </p:nvPr>
        </p:nvGraphicFramePr>
        <p:xfrm>
          <a:off x="412750" y="1511300"/>
          <a:ext cx="5544000" cy="1555116"/>
        </p:xfrm>
        <a:graphic>
          <a:graphicData uri="http://schemas.openxmlformats.org/drawingml/2006/table">
            <a:tbl>
              <a:tblPr/>
              <a:tblGrid>
                <a:gridCol w="1681815"/>
                <a:gridCol w="3862185"/>
              </a:tblGrid>
              <a:tr h="720725">
                <a:tc>
                  <a:txBody>
                    <a:bodyPr/>
                    <a:lstStyle/>
                    <a:p>
                      <a:pPr marL="0" marR="0" lvl="0" indent="0" algn="l" defTabSz="914400" rtl="0" eaLnBrk="1" fontAlgn="base" latinLnBrk="0" hangingPunct="1">
                        <a:lnSpc>
                          <a:spcPct val="115000"/>
                        </a:lnSpc>
                        <a:spcBef>
                          <a:spcPct val="0"/>
                        </a:spcBef>
                        <a:spcAft>
                          <a:spcPts val="1000"/>
                        </a:spcAft>
                        <a:buClrTx/>
                        <a:buSzTx/>
                        <a:buFontTx/>
                        <a:buNone/>
                        <a:tabLst/>
                      </a:pPr>
                      <a:r>
                        <a:rPr kumimoji="0" lang="ru-RU" sz="1000" b="0" i="0" u="none" strike="noStrike" kern="1200" cap="none" normalizeH="0" baseline="0" dirty="0" smtClean="0">
                          <a:ln>
                            <a:noFill/>
                          </a:ln>
                          <a:solidFill>
                            <a:srgbClr val="000000"/>
                          </a:solidFill>
                          <a:effectLst/>
                          <a:latin typeface="+mj-lt"/>
                          <a:ea typeface="Times New Roman" pitchFamily="18" charset="0"/>
                          <a:cs typeface="Arial" pitchFamily="34" charset="0"/>
                        </a:rPr>
                        <a:t>«</a:t>
                      </a:r>
                      <a:r>
                        <a:rPr kumimoji="0" lang="ru-RU" sz="1000" b="0" i="0" u="none" strike="noStrike" kern="1200" cap="none" normalizeH="0" baseline="0" dirty="0" err="1" smtClean="0">
                          <a:ln>
                            <a:noFill/>
                          </a:ln>
                          <a:solidFill>
                            <a:srgbClr val="000000"/>
                          </a:solidFill>
                          <a:effectLst/>
                          <a:latin typeface="+mj-lt"/>
                          <a:ea typeface="Times New Roman" pitchFamily="18" charset="0"/>
                          <a:cs typeface="Arial" pitchFamily="34" charset="0"/>
                        </a:rPr>
                        <a:t>Суперчетверг</a:t>
                      </a:r>
                      <a:r>
                        <a:rPr kumimoji="0" lang="ru-RU" sz="1000" b="0" i="0" u="none" strike="noStrike" kern="1200" cap="none" normalizeH="0" baseline="0" dirty="0" smtClean="0">
                          <a:ln>
                            <a:noFill/>
                          </a:ln>
                          <a:solidFill>
                            <a:srgbClr val="000000"/>
                          </a:solidFill>
                          <a:effectLst/>
                          <a:latin typeface="+mj-lt"/>
                          <a:ea typeface="Times New Roman" pitchFamily="18" charset="0"/>
                          <a:cs typeface="Arial" pitchFamily="34" charset="0"/>
                        </a:rPr>
                        <a:t>»</a:t>
                      </a:r>
                    </a:p>
                  </a:txBody>
                  <a:tcPr horzOverflow="overflow">
                    <a:lnL w="12700" cap="flat" cmpd="sng" algn="ctr">
                      <a:solidFill>
                        <a:srgbClr val="D9D9D9"/>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D9D9D9"/>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BFCFE3"/>
                    </a:solidFill>
                  </a:tcPr>
                </a:tc>
                <a:tc>
                  <a:txBody>
                    <a:bodyPr/>
                    <a:lstStyle/>
                    <a:p>
                      <a:pPr marL="0" marR="0" lvl="0" indent="0" algn="l" defTabSz="914400" rtl="0" eaLnBrk="1" fontAlgn="base" latinLnBrk="0" hangingPunct="1">
                        <a:lnSpc>
                          <a:spcPct val="115000"/>
                        </a:lnSpc>
                        <a:spcBef>
                          <a:spcPct val="0"/>
                        </a:spcBef>
                        <a:spcAft>
                          <a:spcPts val="1000"/>
                        </a:spcAft>
                        <a:buClrTx/>
                        <a:buSzTx/>
                        <a:buFontTx/>
                        <a:buNone/>
                        <a:tabLst/>
                      </a:pPr>
                      <a:r>
                        <a:rPr kumimoji="0" lang="ru-RU" sz="1000" b="0" i="0" u="none" strike="noStrike" kern="1200" cap="none" normalizeH="0" baseline="0" dirty="0" smtClean="0">
                          <a:ln>
                            <a:noFill/>
                          </a:ln>
                          <a:solidFill>
                            <a:srgbClr val="000000"/>
                          </a:solidFill>
                          <a:effectLst/>
                          <a:latin typeface="+mj-lt"/>
                          <a:ea typeface="Times New Roman" pitchFamily="18" charset="0"/>
                          <a:cs typeface="Arial" pitchFamily="34" charset="0"/>
                        </a:rPr>
                        <a:t>Такое название получил четверг, 8 июня, когда рынки ждали </a:t>
                      </a:r>
                      <a:r>
                        <a:rPr kumimoji="0" lang="ru-RU" sz="1000" b="0" i="0" u="none" strike="noStrike" kern="1200" cap="none" normalizeH="0" baseline="0" dirty="0" smtClean="0">
                          <a:ln>
                            <a:noFill/>
                          </a:ln>
                          <a:solidFill>
                            <a:srgbClr val="000000"/>
                          </a:solidFill>
                          <a:effectLst/>
                          <a:latin typeface="+mj-lt"/>
                          <a:ea typeface="Times New Roman" pitchFamily="18" charset="0"/>
                          <a:cs typeface="Arial" pitchFamily="34" charset="0"/>
                        </a:rPr>
                        <a:t>итогов </a:t>
                      </a:r>
                      <a:r>
                        <a:rPr kumimoji="0" lang="ru-RU" sz="1000" b="0" i="0" u="none" strike="noStrike" kern="1200" cap="none" normalizeH="0" baseline="0" dirty="0" smtClean="0">
                          <a:ln>
                            <a:noFill/>
                          </a:ln>
                          <a:solidFill>
                            <a:srgbClr val="000000"/>
                          </a:solidFill>
                          <a:effectLst/>
                          <a:latin typeface="+mj-lt"/>
                          <a:ea typeface="Times New Roman" pitchFamily="18" charset="0"/>
                          <a:cs typeface="Arial" pitchFamily="34" charset="0"/>
                        </a:rPr>
                        <a:t>заседания ЕЦБ, внеочередных парламентских выборов в Великобритании и </a:t>
                      </a:r>
                      <a:r>
                        <a:rPr kumimoji="0" lang="ru-RU" sz="1000" b="0" i="0" u="none" strike="noStrike" kern="1200" cap="none" normalizeH="0" baseline="0" dirty="0" smtClean="0">
                          <a:ln>
                            <a:noFill/>
                          </a:ln>
                          <a:solidFill>
                            <a:srgbClr val="000000"/>
                          </a:solidFill>
                          <a:effectLst/>
                          <a:latin typeface="+mj-lt"/>
                          <a:ea typeface="Times New Roman" pitchFamily="18" charset="0"/>
                          <a:cs typeface="Arial" pitchFamily="34" charset="0"/>
                        </a:rPr>
                        <a:t>выступления </a:t>
                      </a:r>
                      <a:r>
                        <a:rPr kumimoji="0" lang="ru-RU" sz="1000" b="0" i="0" u="none" strike="noStrike" kern="1200" cap="none" normalizeH="0" baseline="0" dirty="0" smtClean="0">
                          <a:ln>
                            <a:noFill/>
                          </a:ln>
                          <a:solidFill>
                            <a:srgbClr val="000000"/>
                          </a:solidFill>
                          <a:effectLst/>
                          <a:latin typeface="+mj-lt"/>
                          <a:ea typeface="Times New Roman" pitchFamily="18" charset="0"/>
                          <a:cs typeface="Arial" pitchFamily="34" charset="0"/>
                        </a:rPr>
                        <a:t>экс-главы ФБР Джеймса Коми перед Комитетом по разведке </a:t>
                      </a:r>
                      <a:r>
                        <a:rPr kumimoji="0" lang="ru-RU" sz="1000" b="0" i="0" u="none" strike="noStrike" kern="1200" cap="none" normalizeH="0" baseline="0" dirty="0" smtClean="0">
                          <a:ln>
                            <a:noFill/>
                          </a:ln>
                          <a:solidFill>
                            <a:srgbClr val="000000"/>
                          </a:solidFill>
                          <a:effectLst/>
                          <a:latin typeface="+mj-lt"/>
                          <a:ea typeface="Times New Roman" pitchFamily="18" charset="0"/>
                          <a:cs typeface="Arial" pitchFamily="34" charset="0"/>
                        </a:rPr>
                        <a:t>Сената.</a:t>
                      </a:r>
                      <a:endParaRPr kumimoji="0" lang="ru-RU" sz="1000" b="0" i="0" u="none" strike="noStrike" kern="1200" cap="none" normalizeH="0" baseline="0" dirty="0" smtClean="0">
                        <a:ln>
                          <a:noFill/>
                        </a:ln>
                        <a:solidFill>
                          <a:srgbClr val="000000"/>
                        </a:solidFill>
                        <a:effectLst/>
                        <a:latin typeface="+mj-lt"/>
                        <a:ea typeface="Times New Roman" pitchFamily="18" charset="0"/>
                        <a:cs typeface="Arial" pitchFamily="34" charset="0"/>
                      </a:endParaRPr>
                    </a:p>
                  </a:txBody>
                  <a:tcPr horzOverflow="overflow">
                    <a:lnL w="12700" cap="flat" cmpd="sng" algn="ctr">
                      <a:solidFill>
                        <a:srgbClr val="FFFFFF"/>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BFCFE3"/>
                    </a:solidFill>
                  </a:tcPr>
                </a:tc>
              </a:tr>
              <a:tr h="720725">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ru-RU" sz="1000" b="0" i="0" u="none" strike="noStrike" cap="none" normalizeH="0" baseline="0" dirty="0" smtClean="0">
                          <a:ln>
                            <a:noFill/>
                          </a:ln>
                          <a:solidFill>
                            <a:schemeClr val="tx1"/>
                          </a:solidFill>
                          <a:effectLst/>
                          <a:latin typeface="Arial" pitchFamily="34" charset="0"/>
                          <a:ea typeface="Arial Unicode MS" pitchFamily="34" charset="-128"/>
                          <a:cs typeface="Times New Roman" pitchFamily="18" charset="0"/>
                        </a:rPr>
                        <a:t>Чистая процентная маржа</a:t>
                      </a:r>
                    </a:p>
                  </a:txBody>
                  <a:tcPr horzOverflow="overflow">
                    <a:lnL w="12700" cap="flat" cmpd="sng" algn="ctr">
                      <a:solidFill>
                        <a:srgbClr val="D9D9D9"/>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9CB5D4"/>
                    </a:solidFill>
                  </a:tcPr>
                </a:tc>
                <a:tc>
                  <a:txBody>
                    <a:bodyPr/>
                    <a:lstStyle/>
                    <a:p>
                      <a:pPr marL="0" marR="0" lvl="0" indent="0" algn="l" defTabSz="914400" rtl="0" eaLnBrk="1" fontAlgn="base" latinLnBrk="0" hangingPunct="1">
                        <a:lnSpc>
                          <a:spcPct val="115000"/>
                        </a:lnSpc>
                        <a:spcBef>
                          <a:spcPct val="0"/>
                        </a:spcBef>
                        <a:spcAft>
                          <a:spcPts val="1000"/>
                        </a:spcAft>
                        <a:buClrTx/>
                        <a:buSzTx/>
                        <a:buFontTx/>
                        <a:buNone/>
                        <a:tabLst/>
                      </a:pPr>
                      <a:r>
                        <a:rPr kumimoji="0" lang="ru-RU" sz="1000" b="0" i="0" u="none" strike="noStrike" cap="none" normalizeH="0" baseline="0" dirty="0" smtClean="0">
                          <a:ln>
                            <a:noFill/>
                          </a:ln>
                          <a:solidFill>
                            <a:schemeClr val="tx1"/>
                          </a:solidFill>
                          <a:effectLst/>
                          <a:latin typeface="+mj-lt"/>
                          <a:ea typeface="Arial Unicode MS" pitchFamily="34" charset="-128"/>
                          <a:cs typeface="Times New Roman" pitchFamily="18" charset="0"/>
                        </a:rPr>
                        <a:t>Показатель прибыльности банка; часто определяется как разница между средними процентными ставками по кредитам и другим </a:t>
                      </a:r>
                      <a:r>
                        <a:rPr kumimoji="0" lang="ru-RU" sz="1000" b="0" i="0" u="none" strike="noStrike" cap="none" normalizeH="0" baseline="0" dirty="0" smtClean="0">
                          <a:ln>
                            <a:noFill/>
                          </a:ln>
                          <a:solidFill>
                            <a:schemeClr val="tx1"/>
                          </a:solidFill>
                          <a:effectLst/>
                          <a:latin typeface="+mj-lt"/>
                          <a:ea typeface="Arial Unicode MS" pitchFamily="34" charset="-128"/>
                          <a:cs typeface="Times New Roman" pitchFamily="18" charset="0"/>
                        </a:rPr>
                        <a:t>активам, </a:t>
                      </a:r>
                      <a:r>
                        <a:rPr kumimoji="0" lang="ru-RU" sz="1000" b="0" i="0" u="none" strike="noStrike" cap="none" normalizeH="0" baseline="0" dirty="0" smtClean="0">
                          <a:ln>
                            <a:noFill/>
                          </a:ln>
                          <a:solidFill>
                            <a:schemeClr val="tx1"/>
                          </a:solidFill>
                          <a:effectLst/>
                          <a:latin typeface="+mj-lt"/>
                          <a:ea typeface="Arial Unicode MS" pitchFamily="34" charset="-128"/>
                          <a:cs typeface="Times New Roman" pitchFamily="18" charset="0"/>
                        </a:rPr>
                        <a:t>с одной стороны, и обязательствам и другим </a:t>
                      </a:r>
                      <a:r>
                        <a:rPr kumimoji="0" lang="ru-RU" sz="1000" b="0" i="0" u="none" strike="noStrike" cap="none" normalizeH="0" baseline="0" dirty="0" smtClean="0">
                          <a:ln>
                            <a:noFill/>
                          </a:ln>
                          <a:solidFill>
                            <a:schemeClr val="tx1"/>
                          </a:solidFill>
                          <a:effectLst/>
                          <a:latin typeface="+mj-lt"/>
                          <a:ea typeface="Arial Unicode MS" pitchFamily="34" charset="-128"/>
                          <a:cs typeface="Times New Roman" pitchFamily="18" charset="0"/>
                        </a:rPr>
                        <a:t>пассивам, </a:t>
                      </a:r>
                      <a:r>
                        <a:rPr kumimoji="0" lang="ru-RU" sz="1000" b="0" i="0" u="none" strike="noStrike" cap="none" normalizeH="0" baseline="0" dirty="0" smtClean="0">
                          <a:ln>
                            <a:noFill/>
                          </a:ln>
                          <a:solidFill>
                            <a:schemeClr val="tx1"/>
                          </a:solidFill>
                          <a:effectLst/>
                          <a:latin typeface="+mj-lt"/>
                          <a:ea typeface="Arial Unicode MS" pitchFamily="34" charset="-128"/>
                          <a:cs typeface="Times New Roman" pitchFamily="18" charset="0"/>
                        </a:rPr>
                        <a:t>с </a:t>
                      </a:r>
                      <a:r>
                        <a:rPr kumimoji="0" lang="ru-RU" sz="1000" b="0" i="0" u="none" strike="noStrike" cap="none" normalizeH="0" baseline="0" dirty="0" smtClean="0">
                          <a:ln>
                            <a:noFill/>
                          </a:ln>
                          <a:solidFill>
                            <a:schemeClr val="tx1"/>
                          </a:solidFill>
                          <a:effectLst/>
                          <a:latin typeface="+mj-lt"/>
                          <a:ea typeface="Arial Unicode MS" pitchFamily="34" charset="-128"/>
                          <a:cs typeface="Times New Roman" pitchFamily="18" charset="0"/>
                        </a:rPr>
                        <a:t>другой.</a:t>
                      </a:r>
                      <a:endParaRPr kumimoji="0" lang="ru-RU" sz="1000" b="0" i="0" u="none" strike="noStrike" cap="none" normalizeH="0" baseline="0" dirty="0" smtClean="0">
                        <a:ln>
                          <a:noFill/>
                        </a:ln>
                        <a:solidFill>
                          <a:schemeClr val="tx1"/>
                        </a:solidFill>
                        <a:effectLst/>
                        <a:latin typeface="+mj-lt"/>
                        <a:ea typeface="Arial Unicode MS" pitchFamily="34" charset="-128"/>
                        <a:cs typeface="Times New Roman" pitchFamily="18" charset="0"/>
                      </a:endParaRPr>
                    </a:p>
                  </a:txBody>
                  <a:tcPr horzOverflow="overflow">
                    <a:lnL w="12700" cap="flat" cmpd="sng" algn="ctr">
                      <a:solidFill>
                        <a:srgbClr val="FFFFFF"/>
                      </a:solidFill>
                      <a:prstDash val="solid"/>
                      <a:round/>
                      <a:headEnd type="none" w="med" len="med"/>
                      <a:tailEnd type="none" w="med" len="med"/>
                    </a:lnL>
                    <a:lnR w="12700" cap="flat" cmpd="sng" algn="ctr">
                      <a:solidFill>
                        <a:srgbClr val="D9D9D9"/>
                      </a:solidFill>
                      <a:prstDash val="solid"/>
                      <a:round/>
                      <a:headEnd type="none" w="med" len="med"/>
                      <a:tailEnd type="none" w="med" len="med"/>
                    </a:lnR>
                    <a:lnT w="3175" cap="flat" cmpd="sng" algn="ctr">
                      <a:solidFill>
                        <a:srgbClr val="FFFFFF"/>
                      </a:solidFill>
                      <a:prstDash val="solid"/>
                      <a:round/>
                      <a:headEnd type="none" w="med" len="med"/>
                      <a:tailEnd type="none" w="med" len="med"/>
                    </a:lnT>
                    <a:lnB w="3175" cap="flat" cmpd="sng" algn="ctr">
                      <a:solidFill>
                        <a:srgbClr val="FFFFFF"/>
                      </a:solidFill>
                      <a:prstDash val="solid"/>
                      <a:round/>
                      <a:headEnd type="none" w="med" len="med"/>
                      <a:tailEnd type="none" w="med" len="med"/>
                    </a:lnB>
                    <a:lnTlToBr>
                      <a:noFill/>
                    </a:lnTlToBr>
                    <a:lnBlToTr>
                      <a:noFill/>
                    </a:lnBlToTr>
                    <a:solidFill>
                      <a:srgbClr val="9CB5D4"/>
                    </a:solidFill>
                  </a:tcPr>
                </a:tc>
              </a:tr>
            </a:tbl>
          </a:graphicData>
        </a:graphic>
      </p:graphicFrame>
      <p:sp>
        <p:nvSpPr>
          <p:cNvPr id="56345" name="Title 2"/>
          <p:cNvSpPr txBox="1">
            <a:spLocks/>
          </p:cNvSpPr>
          <p:nvPr/>
        </p:nvSpPr>
        <p:spPr bwMode="auto">
          <a:xfrm>
            <a:off x="2927350" y="10112375"/>
            <a:ext cx="4203700" cy="560388"/>
          </a:xfrm>
          <a:prstGeom prst="rect">
            <a:avLst/>
          </a:prstGeom>
          <a:noFill/>
          <a:ln w="9525">
            <a:noFill/>
            <a:miter lim="800000"/>
            <a:headEnd/>
            <a:tailEnd/>
          </a:ln>
        </p:spPr>
        <p:txBody>
          <a:bodyPr lIns="0" tIns="0" rIns="0" bIns="0" anchor="ctr"/>
          <a:lstStyle/>
          <a:p>
            <a:pPr algn="r">
              <a:lnSpc>
                <a:spcPct val="95000"/>
              </a:lnSpc>
              <a:spcBef>
                <a:spcPct val="30000"/>
              </a:spcBef>
              <a:buFont typeface="Wingdings" pitchFamily="2" charset="2"/>
              <a:buNone/>
            </a:pPr>
            <a:r>
              <a:rPr lang="ru-RU" sz="1300" dirty="0">
                <a:solidFill>
                  <a:srgbClr val="5D5D5D"/>
                </a:solidFill>
                <a:ea typeface="MS PGothic" pitchFamily="34" charset="-128"/>
                <a:cs typeface="Arial" pitchFamily="34" charset="0"/>
              </a:rPr>
              <a:t>Ежемесячный обзор</a:t>
            </a:r>
            <a:r>
              <a:rPr lang="en-US" sz="1300" dirty="0">
                <a:solidFill>
                  <a:srgbClr val="5D5D5D"/>
                </a:solidFill>
                <a:ea typeface="MS PGothic" pitchFamily="34" charset="-128"/>
                <a:cs typeface="Arial" pitchFamily="34" charset="0"/>
              </a:rPr>
              <a:t> </a:t>
            </a:r>
            <a:r>
              <a:rPr lang="ru-RU" sz="1300" dirty="0">
                <a:solidFill>
                  <a:srgbClr val="5D5D5D"/>
                </a:solidFill>
                <a:ea typeface="MS PGothic" pitchFamily="34" charset="-128"/>
                <a:cs typeface="Arial" pitchFamily="34" charset="0"/>
              </a:rPr>
              <a:t>рынков </a:t>
            </a:r>
            <a:r>
              <a:rPr lang="en-US" sz="1300" dirty="0">
                <a:solidFill>
                  <a:srgbClr val="5D5D5D"/>
                </a:solidFill>
                <a:ea typeface="MS PGothic" pitchFamily="34" charset="-128"/>
                <a:cs typeface="Arial" pitchFamily="34" charset="0"/>
              </a:rPr>
              <a:t>| </a:t>
            </a:r>
            <a:r>
              <a:rPr lang="ru-RU" sz="1300" dirty="0" smtClean="0">
                <a:solidFill>
                  <a:srgbClr val="5D5D5D"/>
                </a:solidFill>
                <a:ea typeface="MS PGothic" pitchFamily="34" charset="-128"/>
                <a:cs typeface="Arial" pitchFamily="34" charset="0"/>
              </a:rPr>
              <a:t>июнь 2017</a:t>
            </a:r>
            <a:endParaRPr lang="en-US" sz="1300" dirty="0">
              <a:solidFill>
                <a:srgbClr val="5D5D5D"/>
              </a:solidFill>
              <a:ea typeface="MS PGothic" pitchFamily="34" charset="-128"/>
              <a:cs typeface="Arial" pitchFamily="3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46088" y="428625"/>
            <a:ext cx="5419725" cy="635000"/>
          </a:xfrm>
        </p:spPr>
        <p:txBody>
          <a:bodyPr/>
          <a:lstStyle/>
          <a:p>
            <a:pPr lvl="1" eaLnBrk="1" fontAlgn="auto" hangingPunct="1">
              <a:spcBef>
                <a:spcPts val="0"/>
              </a:spcBef>
              <a:spcAft>
                <a:spcPts val="0"/>
              </a:spcAft>
              <a:defRPr/>
            </a:pPr>
            <a:r>
              <a:rPr lang="ru-RU" sz="1200" b="0" kern="1200" dirty="0">
                <a:solidFill>
                  <a:srgbClr val="5D5D5D"/>
                </a:solidFill>
              </a:rPr>
              <a:t>РАСКРЫТИЕ ИНФОРМАЦИИ</a:t>
            </a:r>
          </a:p>
        </p:txBody>
      </p:sp>
      <p:sp>
        <p:nvSpPr>
          <p:cNvPr id="57346" name="Content Placeholder 1"/>
          <p:cNvSpPr>
            <a:spLocks noGrp="1"/>
          </p:cNvSpPr>
          <p:nvPr/>
        </p:nvSpPr>
        <p:spPr bwMode="auto">
          <a:xfrm>
            <a:off x="438150" y="1381125"/>
            <a:ext cx="6769100" cy="6646863"/>
          </a:xfrm>
          <a:prstGeom prst="rect">
            <a:avLst/>
          </a:prstGeom>
          <a:noFill/>
          <a:ln w="9525">
            <a:noFill/>
            <a:miter lim="800000"/>
            <a:headEnd/>
            <a:tailEnd/>
          </a:ln>
        </p:spPr>
        <p:txBody>
          <a:bodyPr/>
          <a:lstStyle/>
          <a:p>
            <a:pPr algn="just">
              <a:lnSpc>
                <a:spcPct val="95000"/>
              </a:lnSpc>
              <a:spcBef>
                <a:spcPct val="20000"/>
              </a:spcBef>
              <a:buFont typeface="Arial" pitchFamily="34" charset="0"/>
              <a:buNone/>
            </a:pPr>
            <a:r>
              <a:rPr lang="ru-RU" sz="800" dirty="0">
                <a:solidFill>
                  <a:srgbClr val="5D5D5D"/>
                </a:solidFill>
              </a:rPr>
              <a:t>Настоящий информационный обзор подготовлен подразделением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АО «Сбербанк КИБ» и/или аффилированными лицами АО «Сбербанк КИБ» (совместно именуемыми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и может использоваться только в качестве информации общего характера. </a:t>
            </a:r>
          </a:p>
          <a:p>
            <a:pPr algn="just">
              <a:lnSpc>
                <a:spcPct val="95000"/>
              </a:lnSpc>
              <a:spcBef>
                <a:spcPct val="20000"/>
              </a:spcBef>
              <a:buFont typeface="Arial" pitchFamily="34" charset="0"/>
              <a:buNone/>
            </a:pPr>
            <a:r>
              <a:rPr lang="ru-RU" sz="800" dirty="0">
                <a:solidFill>
                  <a:srgbClr val="5D5D5D"/>
                </a:solidFill>
              </a:rPr>
              <a:t>Настоящий информационный обзор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в полной мере отражает личное мнение сотрудников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об анализируемой компании (компаниях) и ее (их) ценных бумагах. Компенсация, выплачиваемая сотрудникам, ни в коей мере, ни прямо, ни косвенно, не зависит от рекомендаций и мнений, опубликованных в настоящем обзоре. Мнения сотрудников могут не совпадать. Как ранее опубликованные, так и будущие информационные обзоры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могут содержать определенную информацию и/или выводы, не в полной мере соответствующие изложенному в настоящем обзоре.</a:t>
            </a:r>
          </a:p>
          <a:p>
            <a:pPr algn="just">
              <a:lnSpc>
                <a:spcPct val="95000"/>
              </a:lnSpc>
              <a:spcBef>
                <a:spcPct val="20000"/>
              </a:spcBef>
              <a:buFont typeface="Arial" pitchFamily="34" charset="0"/>
              <a:buNone/>
            </a:pPr>
            <a:r>
              <a:rPr lang="ru-RU" sz="800" dirty="0">
                <a:solidFill>
                  <a:srgbClr val="5D5D5D"/>
                </a:solidFill>
              </a:rPr>
              <a:t>Настоящий информационный обзор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основан на доступной в настоящее время публичной информации, которую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считает надежной. Однако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не предоставляет никаких гарантий и заверений в том, что такая информация является полной и достоверной, и, соответственно, она не должна рассматриваться как полная и достоверная.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стремится своевременно обновлять информацию в соответствующих случаях, однако это не является обязанностью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Содержащиеся в настоящем обзоре информация и выводы не являются рекомендацией, офертой или приглашением делать оферты на покупку или продажу каких-либо ценных бумаг, опционов, фьючерсов или каких-либо иных инструментов. Настоящий информационный обзор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не является советом или рекомендацией в отношении инвестиций и не принимает во внимание специальные, особые или индивидуальные инвестиционные цели, финансовые обстоятельства и требования какого-либо конкретного лица, которое может получить данный обзор. Услуги, ценные бумаги </a:t>
            </a:r>
            <a:r>
              <a:rPr lang="en-US" sz="800" dirty="0">
                <a:solidFill>
                  <a:srgbClr val="5D5D5D"/>
                </a:solidFill>
              </a:rPr>
              <a:t/>
            </a:r>
            <a:br>
              <a:rPr lang="en-US" sz="800" dirty="0">
                <a:solidFill>
                  <a:srgbClr val="5D5D5D"/>
                </a:solidFill>
              </a:rPr>
            </a:br>
            <a:r>
              <a:rPr lang="ru-RU" sz="800" dirty="0">
                <a:solidFill>
                  <a:srgbClr val="5D5D5D"/>
                </a:solidFill>
              </a:rPr>
              <a:t>и инвестиции, о которых идет речь в данном обзоре, могут быть недоступными или не соответствующими требованиям всех инвесторов. Инвесторам необходимо самостоятельно получить финансовый совет в отношении инвестиций в любые ценные бумаги, а также </a:t>
            </a:r>
            <a:r>
              <a:rPr lang="en-US" sz="800" dirty="0">
                <a:solidFill>
                  <a:srgbClr val="5D5D5D"/>
                </a:solidFill>
              </a:rPr>
              <a:t/>
            </a:r>
            <a:br>
              <a:rPr lang="en-US" sz="800" dirty="0">
                <a:solidFill>
                  <a:srgbClr val="5D5D5D"/>
                </a:solidFill>
              </a:rPr>
            </a:br>
            <a:r>
              <a:rPr lang="ru-RU" sz="800" dirty="0">
                <a:solidFill>
                  <a:srgbClr val="5D5D5D"/>
                </a:solidFill>
              </a:rPr>
              <a:t>в отношении любых других инвестиций и инвестиционных стратегий, упомянутых в данном обзоре, а равно учитывать, что предполагаемые события в будущем могут в действительности не состояться. Инвесторам необходимо принять во внимание, что доход от таких ценных бумаг или других инвестиций может меняться, и цена или стоимость таких ценных бумаг и инвестиций может как расти, так и падать. Соответственно, результаты инвестирования могут оказаться меньше первоначально инвестированных средств. Результаты инвестирования в прошлом не дают оснований для прогноза будущей динамики, не гарантируют будущих доходов и не исключают возможной потери первоначального капитала.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не несет ответственности за любые прямые, косвенные убытки, ущерб, потери или иные последствия, которые могут наступить вследствие частичного или полного использования материалов, содержащихся в информационных обзорах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Инвесторы должны проводить свою собственную оценку рисков, не полагаясь исключительно на информацию, представленную в информационных обзорах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Инвесторам необходимо получить отдельные правовые, налоговые, финансовые, бухгалтерские и другие необходимые профессиональные консультации, основываясь на индивидуальных обстоятельствах. Любая информация, содержащаяся в настоящем информационном обзоре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и относящаяся к налоговому режиму инвестиций в финансовые инструменты, не является налоговой консультацией, а также не предназначена и не может быть использована кем-либо для предоставления налоговых консультаций.</a:t>
            </a:r>
          </a:p>
          <a:p>
            <a:pPr algn="just">
              <a:lnSpc>
                <a:spcPct val="95000"/>
              </a:lnSpc>
              <a:spcBef>
                <a:spcPct val="20000"/>
              </a:spcBef>
              <a:buFont typeface="Arial" pitchFamily="34" charset="0"/>
              <a:buNone/>
            </a:pP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не берет на себя обязательств регулярно обновлять информацию, содержащуюся в информационных обзорах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или исправлять неточности. Время от времени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его аффилированные лица или их сотрудники могут инвестировать, выступать </a:t>
            </a:r>
            <a:r>
              <a:rPr lang="ru-RU" sz="800" dirty="0" err="1">
                <a:solidFill>
                  <a:srgbClr val="5D5D5D"/>
                </a:solidFill>
              </a:rPr>
              <a:t>маркет-мейкером</a:t>
            </a:r>
            <a:r>
              <a:rPr lang="ru-RU" sz="800" dirty="0">
                <a:solidFill>
                  <a:srgbClr val="5D5D5D"/>
                </a:solidFill>
              </a:rPr>
              <a:t> или совершать иные сделки в качестве принципала с ценными бумагами или другими инструментами, упомянутыми в настоящем информационном обзоре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а также предоставлять инвестиционно-банковские или консультационные услуги, действовать в качестве директора или члена наблюдательного совета компании, упомянутой в настоящем обзоре. Специалисты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могут предоставлять клиентам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и трейдерам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совершающим сделки за счет и в интересах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комментарии по рынку или торговые стратегии в устной или письменной форме, отражающие мнение, противоречащее мнению, выраженному в данном информационном обзоре. Трейдеры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могут принимать инвестиционные решения, не соответствующие рекомендациям или мнениям, опубликованным в данном информационном обзоре.</a:t>
            </a:r>
          </a:p>
          <a:p>
            <a:pPr algn="just">
              <a:lnSpc>
                <a:spcPct val="95000"/>
              </a:lnSpc>
              <a:spcBef>
                <a:spcPct val="20000"/>
              </a:spcBef>
              <a:buFont typeface="Arial" pitchFamily="34" charset="0"/>
              <a:buNone/>
            </a:pPr>
            <a:r>
              <a:rPr lang="ru-RU" sz="800" dirty="0">
                <a:solidFill>
                  <a:srgbClr val="5D5D5D"/>
                </a:solidFill>
              </a:rPr>
              <a:t>Информационные материалы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выпускаются с нерегулярными временными интервалами по усмотрению ответственного сотрудника.</a:t>
            </a:r>
          </a:p>
          <a:p>
            <a:pPr algn="just">
              <a:lnSpc>
                <a:spcPct val="95000"/>
              </a:lnSpc>
              <a:spcBef>
                <a:spcPct val="20000"/>
              </a:spcBef>
              <a:buFont typeface="Arial" pitchFamily="34" charset="0"/>
              <a:buNone/>
            </a:pPr>
            <a:r>
              <a:rPr lang="ru-RU" sz="800" dirty="0">
                <a:solidFill>
                  <a:srgbClr val="5D5D5D"/>
                </a:solidFill>
              </a:rPr>
              <a:t>Дополнительная информация о ценных бумагах и других инструментах, упомянутых в настоящем информационном обзоре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может быть получена от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по запросу. Данный информационный обзор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не может быть воспроизведен или копирован полностью или в какой-либо части без письменного согласия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a:t>
            </a:r>
          </a:p>
          <a:p>
            <a:pPr algn="just">
              <a:lnSpc>
                <a:spcPct val="95000"/>
              </a:lnSpc>
              <a:spcBef>
                <a:spcPct val="20000"/>
              </a:spcBef>
              <a:buFont typeface="Arial" pitchFamily="34" charset="0"/>
              <a:buNone/>
            </a:pPr>
            <a:r>
              <a:rPr lang="ru-RU" sz="800" dirty="0">
                <a:solidFill>
                  <a:srgbClr val="5D5D5D"/>
                </a:solidFill>
              </a:rPr>
              <a:t>Материалы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не содержат юридических рекомендаций и не являются таковыми. Действия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в дальнейшем не должны рассматриваться как стимулирующие или побуждающие граждан США и стран ЕС, а также физических лиц, подпадающих под юрисдикцию США или ЕС, инвестировать средства или иным образом участвовать в каких-либо сделках, участие в которых, равно как и посреднические действия или действия, способствующие их участию в таких сделках, запрещены для граждан этих стран и лиц, подпадающих под их юрисдикцию. Инвесторы должны самостоятельно оценивать законность сделок, совершаемых ими после ознакомления с материалами </a:t>
            </a: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в соответствии с законодательством об экономических санкциях или прочими нормативно-правовыми актами, регулирующими их инвестиционную деятельность.</a:t>
            </a:r>
          </a:p>
          <a:p>
            <a:pPr algn="just">
              <a:lnSpc>
                <a:spcPct val="95000"/>
              </a:lnSpc>
              <a:spcBef>
                <a:spcPct val="20000"/>
              </a:spcBef>
              <a:buFont typeface="Arial" pitchFamily="34" charset="0"/>
              <a:buNone/>
            </a:pPr>
            <a:r>
              <a:rPr lang="ru-RU" sz="800" dirty="0">
                <a:solidFill>
                  <a:srgbClr val="5D5D5D"/>
                </a:solidFill>
              </a:rPr>
              <a:t>Европейский союз: Если прямо не указано обратное, настоящий информационный обзор может быть предоставлен только лицам, являющимся правомочными контрагентами или профессиональными клиентами, и не предназначен для розничных клиентов </a:t>
            </a:r>
            <a:r>
              <a:rPr lang="en-US" sz="800" dirty="0">
                <a:solidFill>
                  <a:srgbClr val="5D5D5D"/>
                </a:solidFill>
              </a:rPr>
              <a:t/>
            </a:r>
            <a:br>
              <a:rPr lang="en-US" sz="800" dirty="0">
                <a:solidFill>
                  <a:srgbClr val="5D5D5D"/>
                </a:solidFill>
              </a:rPr>
            </a:br>
            <a:r>
              <a:rPr lang="ru-RU" sz="800" dirty="0">
                <a:solidFill>
                  <a:srgbClr val="5D5D5D"/>
                </a:solidFill>
              </a:rPr>
              <a:t>(в соответствии с EU </a:t>
            </a:r>
            <a:r>
              <a:rPr lang="ru-RU" sz="800" dirty="0" err="1">
                <a:solidFill>
                  <a:srgbClr val="5D5D5D"/>
                </a:solidFill>
              </a:rPr>
              <a:t>Markets</a:t>
            </a:r>
            <a:r>
              <a:rPr lang="ru-RU" sz="800" dirty="0">
                <a:solidFill>
                  <a:srgbClr val="5D5D5D"/>
                </a:solidFill>
              </a:rPr>
              <a:t> </a:t>
            </a:r>
            <a:r>
              <a:rPr lang="ru-RU" sz="800" dirty="0" err="1">
                <a:solidFill>
                  <a:srgbClr val="5D5D5D"/>
                </a:solidFill>
              </a:rPr>
              <a:t>in</a:t>
            </a:r>
            <a:r>
              <a:rPr lang="ru-RU" sz="800" dirty="0">
                <a:solidFill>
                  <a:srgbClr val="5D5D5D"/>
                </a:solidFill>
              </a:rPr>
              <a:t> </a:t>
            </a:r>
            <a:r>
              <a:rPr lang="ru-RU" sz="800" dirty="0" err="1">
                <a:solidFill>
                  <a:srgbClr val="5D5D5D"/>
                </a:solidFill>
              </a:rPr>
              <a:t>Financial</a:t>
            </a:r>
            <a:r>
              <a:rPr lang="ru-RU" sz="800" dirty="0">
                <a:solidFill>
                  <a:srgbClr val="5D5D5D"/>
                </a:solidFill>
              </a:rPr>
              <a:t> </a:t>
            </a:r>
            <a:r>
              <a:rPr lang="ru-RU" sz="800" dirty="0" err="1">
                <a:solidFill>
                  <a:srgbClr val="5D5D5D"/>
                </a:solidFill>
              </a:rPr>
              <a:t>Instruments</a:t>
            </a:r>
            <a:r>
              <a:rPr lang="ru-RU" sz="800" dirty="0">
                <a:solidFill>
                  <a:srgbClr val="5D5D5D"/>
                </a:solidFill>
              </a:rPr>
              <a:t> </a:t>
            </a:r>
            <a:r>
              <a:rPr lang="ru-RU" sz="800" dirty="0" err="1">
                <a:solidFill>
                  <a:srgbClr val="5D5D5D"/>
                </a:solidFill>
              </a:rPr>
              <a:t>Directive</a:t>
            </a:r>
            <a:r>
              <a:rPr lang="ru-RU" sz="800" dirty="0">
                <a:solidFill>
                  <a:srgbClr val="5D5D5D"/>
                </a:solidFill>
              </a:rPr>
              <a:t> 2004/39/EC).</a:t>
            </a:r>
          </a:p>
          <a:p>
            <a:pPr algn="just">
              <a:lnSpc>
                <a:spcPct val="95000"/>
              </a:lnSpc>
              <a:spcBef>
                <a:spcPct val="20000"/>
              </a:spcBef>
              <a:buFont typeface="Arial" pitchFamily="34" charset="0"/>
              <a:buNone/>
            </a:pPr>
            <a:r>
              <a:rPr lang="ru-RU" sz="800" dirty="0">
                <a:solidFill>
                  <a:srgbClr val="5D5D5D"/>
                </a:solidFill>
              </a:rPr>
              <a:t>Фактом ознакомления с настоящим документом Вы соглашаетесь соблюдать указанные выше правила и ограничения.</a:t>
            </a:r>
          </a:p>
          <a:p>
            <a:pPr algn="just">
              <a:lnSpc>
                <a:spcPct val="95000"/>
              </a:lnSpc>
              <a:spcBef>
                <a:spcPct val="20000"/>
              </a:spcBef>
              <a:buFont typeface="Arial" pitchFamily="34" charset="0"/>
              <a:buNone/>
            </a:pPr>
            <a:r>
              <a:rPr lang="ru-RU" sz="800" dirty="0" err="1">
                <a:solidFill>
                  <a:srgbClr val="5D5D5D"/>
                </a:solidFill>
              </a:rPr>
              <a:t>Sberbank</a:t>
            </a:r>
            <a:r>
              <a:rPr lang="ru-RU" sz="800" dirty="0">
                <a:solidFill>
                  <a:srgbClr val="5D5D5D"/>
                </a:solidFill>
              </a:rPr>
              <a:t> </a:t>
            </a:r>
            <a:r>
              <a:rPr lang="ru-RU" sz="800" dirty="0" err="1">
                <a:solidFill>
                  <a:srgbClr val="5D5D5D"/>
                </a:solidFill>
              </a:rPr>
              <a:t>Private</a:t>
            </a:r>
            <a:r>
              <a:rPr lang="ru-RU" sz="800" dirty="0">
                <a:solidFill>
                  <a:srgbClr val="5D5D5D"/>
                </a:solidFill>
              </a:rPr>
              <a:t> </a:t>
            </a:r>
            <a:r>
              <a:rPr lang="ru-RU" sz="800" dirty="0" err="1">
                <a:solidFill>
                  <a:srgbClr val="5D5D5D"/>
                </a:solidFill>
              </a:rPr>
              <a:t>Banking</a:t>
            </a:r>
            <a:r>
              <a:rPr lang="ru-RU" sz="800" dirty="0">
                <a:solidFill>
                  <a:srgbClr val="5D5D5D"/>
                </a:solidFill>
              </a:rPr>
              <a:t> </a:t>
            </a:r>
            <a:endParaRPr lang="en-US" sz="800" dirty="0">
              <a:solidFill>
                <a:srgbClr val="5D5D5D"/>
              </a:solidFill>
            </a:endParaRPr>
          </a:p>
          <a:p>
            <a:pPr algn="just">
              <a:lnSpc>
                <a:spcPct val="95000"/>
              </a:lnSpc>
              <a:spcBef>
                <a:spcPct val="20000"/>
              </a:spcBef>
              <a:buFont typeface="Arial" pitchFamily="34" charset="0"/>
              <a:buNone/>
            </a:pPr>
            <a:r>
              <a:rPr lang="ru-RU" sz="800">
                <a:solidFill>
                  <a:srgbClr val="5D5D5D"/>
                </a:solidFill>
              </a:rPr>
              <a:t>125009, Россия, город Москва, Романов переулок, дом 4</a:t>
            </a:r>
          </a:p>
          <a:p>
            <a:pPr algn="just">
              <a:lnSpc>
                <a:spcPct val="95000"/>
              </a:lnSpc>
              <a:spcBef>
                <a:spcPct val="20000"/>
              </a:spcBef>
              <a:buFont typeface="Arial" pitchFamily="34" charset="0"/>
              <a:buNone/>
            </a:pPr>
            <a:r>
              <a:rPr lang="ru-RU" sz="800" dirty="0">
                <a:solidFill>
                  <a:srgbClr val="5D5D5D"/>
                </a:solidFill>
              </a:rPr>
              <a:t>+7 (495) 258-0500</a:t>
            </a:r>
          </a:p>
          <a:p>
            <a:pPr algn="just">
              <a:lnSpc>
                <a:spcPct val="95000"/>
              </a:lnSpc>
              <a:spcBef>
                <a:spcPct val="20000"/>
              </a:spcBef>
              <a:buFont typeface="Arial" pitchFamily="34" charset="0"/>
              <a:buNone/>
            </a:pPr>
            <a:r>
              <a:rPr lang="ru-RU" sz="800" dirty="0">
                <a:solidFill>
                  <a:srgbClr val="5D5D5D"/>
                </a:solidFill>
              </a:rPr>
              <a:t>www.sberbank-pb.ru</a:t>
            </a:r>
          </a:p>
        </p:txBody>
      </p:sp>
      <p:sp>
        <p:nvSpPr>
          <p:cNvPr id="57347" name="Title 2"/>
          <p:cNvSpPr txBox="1">
            <a:spLocks/>
          </p:cNvSpPr>
          <p:nvPr/>
        </p:nvSpPr>
        <p:spPr bwMode="auto">
          <a:xfrm>
            <a:off x="2927350" y="10112375"/>
            <a:ext cx="4203700" cy="560388"/>
          </a:xfrm>
          <a:prstGeom prst="rect">
            <a:avLst/>
          </a:prstGeom>
          <a:noFill/>
          <a:ln w="9525">
            <a:noFill/>
            <a:miter lim="800000"/>
            <a:headEnd/>
            <a:tailEnd/>
          </a:ln>
        </p:spPr>
        <p:txBody>
          <a:bodyPr lIns="0" tIns="0" rIns="0" bIns="0" anchor="ctr"/>
          <a:lstStyle/>
          <a:p>
            <a:pPr algn="r">
              <a:lnSpc>
                <a:spcPct val="95000"/>
              </a:lnSpc>
              <a:spcBef>
                <a:spcPct val="30000"/>
              </a:spcBef>
              <a:buFont typeface="Wingdings" pitchFamily="2" charset="2"/>
              <a:buNone/>
            </a:pPr>
            <a:r>
              <a:rPr lang="ru-RU" sz="1300" dirty="0">
                <a:solidFill>
                  <a:srgbClr val="5D5D5D"/>
                </a:solidFill>
                <a:ea typeface="MS PGothic" pitchFamily="34" charset="-128"/>
                <a:cs typeface="Arial" pitchFamily="34" charset="0"/>
              </a:rPr>
              <a:t>Ежемесячный обзор</a:t>
            </a:r>
            <a:r>
              <a:rPr lang="en-US" sz="1300" dirty="0">
                <a:solidFill>
                  <a:srgbClr val="5D5D5D"/>
                </a:solidFill>
                <a:ea typeface="MS PGothic" pitchFamily="34" charset="-128"/>
                <a:cs typeface="Arial" pitchFamily="34" charset="0"/>
              </a:rPr>
              <a:t> </a:t>
            </a:r>
            <a:r>
              <a:rPr lang="ru-RU" sz="1300" dirty="0">
                <a:solidFill>
                  <a:srgbClr val="5D5D5D"/>
                </a:solidFill>
                <a:ea typeface="MS PGothic" pitchFamily="34" charset="-128"/>
                <a:cs typeface="Arial" pitchFamily="34" charset="0"/>
              </a:rPr>
              <a:t>рынков </a:t>
            </a:r>
            <a:r>
              <a:rPr lang="en-US" sz="1300" dirty="0">
                <a:solidFill>
                  <a:srgbClr val="5D5D5D"/>
                </a:solidFill>
                <a:ea typeface="MS PGothic" pitchFamily="34" charset="-128"/>
                <a:cs typeface="Arial" pitchFamily="34" charset="0"/>
              </a:rPr>
              <a:t>| </a:t>
            </a:r>
            <a:r>
              <a:rPr lang="ru-RU" sz="1300" dirty="0" smtClean="0">
                <a:solidFill>
                  <a:srgbClr val="5D5D5D"/>
                </a:solidFill>
                <a:ea typeface="MS PGothic" pitchFamily="34" charset="-128"/>
                <a:cs typeface="Arial" pitchFamily="34" charset="0"/>
              </a:rPr>
              <a:t>июнь 2017</a:t>
            </a:r>
            <a:endParaRPr lang="en-US" sz="1300" dirty="0">
              <a:solidFill>
                <a:srgbClr val="5D5D5D"/>
              </a:solidFill>
              <a:ea typeface="MS PGothic" pitchFamily="34" charset="-128"/>
              <a:cs typeface="Arial" pitchFamily="34"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1"/>
          <p:cNvSpPr>
            <a:spLocks noGrp="1"/>
          </p:cNvSpPr>
          <p:nvPr/>
        </p:nvSpPr>
        <p:spPr>
          <a:xfrm>
            <a:off x="517524" y="1817688"/>
            <a:ext cx="6156000" cy="6199187"/>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95000"/>
              </a:lnSpc>
              <a:buFont typeface="Arial" panose="020B0604020202020204" pitchFamily="34" charset="0"/>
              <a:buNone/>
              <a:defRPr/>
            </a:pPr>
            <a:r>
              <a:rPr lang="ru-RU" sz="1400" dirty="0" smtClean="0">
                <a:solidFill>
                  <a:srgbClr val="5D5D5D"/>
                </a:solidFill>
              </a:rPr>
              <a:t>В этом выпуске</a:t>
            </a:r>
          </a:p>
          <a:p>
            <a:pPr marL="0" indent="0">
              <a:lnSpc>
                <a:spcPct val="95000"/>
              </a:lnSpc>
              <a:buFont typeface="Arial" panose="020B0604020202020204" pitchFamily="34" charset="0"/>
              <a:buNone/>
              <a:defRPr/>
            </a:pPr>
            <a:endParaRPr lang="ru-RU" sz="1400" dirty="0" smtClean="0">
              <a:solidFill>
                <a:srgbClr val="5D5D5D"/>
              </a:solidFill>
            </a:endParaRPr>
          </a:p>
          <a:p>
            <a:pPr indent="-285750">
              <a:lnSpc>
                <a:spcPct val="95000"/>
              </a:lnSpc>
              <a:defRPr/>
            </a:pPr>
            <a:r>
              <a:rPr lang="ru-RU" sz="1400" dirty="0">
                <a:solidFill>
                  <a:srgbClr val="5D5D5D"/>
                </a:solidFill>
              </a:rPr>
              <a:t>Обзор глобальных рынков</a:t>
            </a:r>
          </a:p>
          <a:p>
            <a:pPr lvl="1">
              <a:lnSpc>
                <a:spcPct val="95000"/>
              </a:lnSpc>
              <a:buFont typeface="Arial" panose="020B0604020202020204" pitchFamily="34" charset="0"/>
              <a:buChar char="•"/>
              <a:defRPr/>
            </a:pPr>
            <a:r>
              <a:rPr lang="ru-RU" sz="1000" dirty="0" smtClean="0">
                <a:solidFill>
                  <a:srgbClr val="5D5D5D"/>
                </a:solidFill>
              </a:rPr>
              <a:t>Акции</a:t>
            </a:r>
            <a:r>
              <a:rPr lang="ru-RU" sz="1000" dirty="0">
                <a:solidFill>
                  <a:srgbClr val="5D5D5D"/>
                </a:solidFill>
              </a:rPr>
              <a:t>: </a:t>
            </a:r>
            <a:r>
              <a:rPr lang="ru-RU" sz="1000" dirty="0" smtClean="0">
                <a:solidFill>
                  <a:srgbClr val="5D5D5D"/>
                </a:solidFill>
              </a:rPr>
              <a:t>новые исторические максимумы индекса </a:t>
            </a:r>
            <a:r>
              <a:rPr lang="en-US" sz="1000" dirty="0" smtClean="0">
                <a:solidFill>
                  <a:srgbClr val="5D5D5D"/>
                </a:solidFill>
              </a:rPr>
              <a:t>S&amp;P 500</a:t>
            </a:r>
          </a:p>
          <a:p>
            <a:pPr lvl="1">
              <a:lnSpc>
                <a:spcPct val="95000"/>
              </a:lnSpc>
              <a:buFont typeface="Arial" panose="020B0604020202020204" pitchFamily="34" charset="0"/>
              <a:buChar char="•"/>
              <a:defRPr/>
            </a:pPr>
            <a:r>
              <a:rPr lang="ru-RU" sz="1000" dirty="0" smtClean="0">
                <a:solidFill>
                  <a:srgbClr val="5D5D5D"/>
                </a:solidFill>
              </a:rPr>
              <a:t>Облигации</a:t>
            </a:r>
            <a:r>
              <a:rPr lang="ru-RU" sz="1000" dirty="0">
                <a:solidFill>
                  <a:srgbClr val="5D5D5D"/>
                </a:solidFill>
              </a:rPr>
              <a:t>: </a:t>
            </a:r>
            <a:r>
              <a:rPr lang="ru-RU" sz="1000" dirty="0" smtClean="0">
                <a:solidFill>
                  <a:srgbClr val="5D5D5D"/>
                </a:solidFill>
              </a:rPr>
              <a:t>снижение доходности казначейских облигаций США вопреки решению ФРС</a:t>
            </a:r>
          </a:p>
          <a:p>
            <a:pPr lvl="1">
              <a:lnSpc>
                <a:spcPct val="95000"/>
              </a:lnSpc>
              <a:buFont typeface="Arial" panose="020B0604020202020204" pitchFamily="34" charset="0"/>
              <a:buChar char="•"/>
              <a:defRPr/>
            </a:pPr>
            <a:r>
              <a:rPr lang="ru-RU" sz="1000" dirty="0" smtClean="0">
                <a:solidFill>
                  <a:srgbClr val="5D5D5D"/>
                </a:solidFill>
              </a:rPr>
              <a:t>Сырьевые </a:t>
            </a:r>
            <a:r>
              <a:rPr lang="ru-RU" sz="1000" dirty="0">
                <a:solidFill>
                  <a:srgbClr val="5D5D5D"/>
                </a:solidFill>
              </a:rPr>
              <a:t>рынки: </a:t>
            </a:r>
            <a:r>
              <a:rPr lang="ru-RU" sz="1000" dirty="0" smtClean="0">
                <a:solidFill>
                  <a:srgbClr val="5D5D5D"/>
                </a:solidFill>
              </a:rPr>
              <a:t>возобновление падения нефтяных котировок</a:t>
            </a:r>
            <a:endParaRPr lang="ru-RU" sz="1000" dirty="0">
              <a:solidFill>
                <a:srgbClr val="5D5D5D"/>
              </a:solidFill>
            </a:endParaRPr>
          </a:p>
          <a:p>
            <a:pPr lvl="1">
              <a:lnSpc>
                <a:spcPct val="95000"/>
              </a:lnSpc>
              <a:buFont typeface="Arial" panose="020B0604020202020204" pitchFamily="34" charset="0"/>
              <a:buChar char="•"/>
              <a:defRPr/>
            </a:pPr>
            <a:r>
              <a:rPr lang="ru-RU" sz="1000" dirty="0" smtClean="0">
                <a:solidFill>
                  <a:srgbClr val="5D5D5D"/>
                </a:solidFill>
              </a:rPr>
              <a:t>Валюты</a:t>
            </a:r>
            <a:r>
              <a:rPr lang="ru-RU" sz="1000" dirty="0">
                <a:solidFill>
                  <a:srgbClr val="5D5D5D"/>
                </a:solidFill>
              </a:rPr>
              <a:t>: </a:t>
            </a:r>
            <a:r>
              <a:rPr lang="ru-RU" sz="1000" dirty="0" smtClean="0">
                <a:solidFill>
                  <a:srgbClr val="5D5D5D"/>
                </a:solidFill>
              </a:rPr>
              <a:t>«</a:t>
            </a:r>
            <a:r>
              <a:rPr lang="ru-RU" sz="1000" dirty="0" err="1" smtClean="0">
                <a:solidFill>
                  <a:srgbClr val="5D5D5D"/>
                </a:solidFill>
              </a:rPr>
              <a:t>суперчетверг</a:t>
            </a:r>
            <a:r>
              <a:rPr lang="ru-RU" sz="1000" dirty="0" smtClean="0">
                <a:solidFill>
                  <a:srgbClr val="5D5D5D"/>
                </a:solidFill>
              </a:rPr>
              <a:t>» и последовавшее ослабление евро и фунта</a:t>
            </a:r>
            <a:endParaRPr lang="ru-RU" sz="1000" dirty="0">
              <a:solidFill>
                <a:srgbClr val="5D5D5D"/>
              </a:solidFill>
            </a:endParaRPr>
          </a:p>
          <a:p>
            <a:pPr lvl="1">
              <a:lnSpc>
                <a:spcPct val="95000"/>
              </a:lnSpc>
              <a:buFont typeface="Arial" panose="020B0604020202020204" pitchFamily="34" charset="0"/>
              <a:buChar char="•"/>
              <a:defRPr/>
            </a:pPr>
            <a:endParaRPr lang="ru-RU" sz="1400" dirty="0" smtClean="0">
              <a:solidFill>
                <a:srgbClr val="5D5D5D"/>
              </a:solidFill>
            </a:endParaRPr>
          </a:p>
          <a:p>
            <a:pPr indent="-285750">
              <a:lnSpc>
                <a:spcPct val="95000"/>
              </a:lnSpc>
              <a:defRPr/>
            </a:pPr>
            <a:r>
              <a:rPr lang="ru-RU" sz="1400" dirty="0" smtClean="0">
                <a:solidFill>
                  <a:srgbClr val="5D5D5D"/>
                </a:solidFill>
              </a:rPr>
              <a:t>Глобальные макроэкономические тенденции</a:t>
            </a:r>
          </a:p>
          <a:p>
            <a:pPr lvl="1">
              <a:lnSpc>
                <a:spcPct val="95000"/>
              </a:lnSpc>
              <a:buFont typeface="Arial" panose="020B0604020202020204" pitchFamily="34" charset="0"/>
              <a:buChar char="•"/>
              <a:defRPr/>
            </a:pPr>
            <a:r>
              <a:rPr lang="ru-RU" sz="1000" dirty="0" err="1">
                <a:solidFill>
                  <a:srgbClr val="5D5D5D"/>
                </a:solidFill>
              </a:rPr>
              <a:t>Федрезерв</a:t>
            </a:r>
            <a:r>
              <a:rPr lang="ru-RU" sz="1000" dirty="0">
                <a:solidFill>
                  <a:srgbClr val="5D5D5D"/>
                </a:solidFill>
              </a:rPr>
              <a:t> наметил план по сокращению баланса</a:t>
            </a:r>
          </a:p>
          <a:p>
            <a:pPr indent="-285750">
              <a:lnSpc>
                <a:spcPct val="95000"/>
              </a:lnSpc>
              <a:defRPr/>
            </a:pPr>
            <a:endParaRPr lang="ru-RU" sz="1400" dirty="0" smtClean="0">
              <a:solidFill>
                <a:srgbClr val="5D5D5D"/>
              </a:solidFill>
            </a:endParaRPr>
          </a:p>
          <a:p>
            <a:pPr indent="-285750">
              <a:lnSpc>
                <a:spcPct val="95000"/>
              </a:lnSpc>
              <a:defRPr/>
            </a:pPr>
            <a:r>
              <a:rPr lang="ru-RU" sz="1400" dirty="0" smtClean="0">
                <a:solidFill>
                  <a:srgbClr val="5D5D5D"/>
                </a:solidFill>
              </a:rPr>
              <a:t>Глобальная инвестиционная стратегия</a:t>
            </a:r>
          </a:p>
          <a:p>
            <a:pPr lvl="1">
              <a:lnSpc>
                <a:spcPct val="95000"/>
              </a:lnSpc>
              <a:buFont typeface="Arial" panose="020B0604020202020204" pitchFamily="34" charset="0"/>
              <a:buChar char="•"/>
              <a:defRPr/>
            </a:pPr>
            <a:r>
              <a:rPr lang="ru-RU" sz="1000" dirty="0">
                <a:solidFill>
                  <a:srgbClr val="5D5D5D"/>
                </a:solidFill>
              </a:rPr>
              <a:t>«Дорогие» рынки диктуют избирательный подход</a:t>
            </a:r>
          </a:p>
          <a:p>
            <a:pPr indent="-285750">
              <a:lnSpc>
                <a:spcPct val="95000"/>
              </a:lnSpc>
              <a:defRPr/>
            </a:pPr>
            <a:endParaRPr lang="ru-RU" sz="1400" dirty="0" smtClean="0">
              <a:solidFill>
                <a:srgbClr val="5D5D5D"/>
              </a:solidFill>
            </a:endParaRPr>
          </a:p>
          <a:p>
            <a:pPr indent="-285750">
              <a:lnSpc>
                <a:spcPct val="95000"/>
              </a:lnSpc>
              <a:defRPr/>
            </a:pPr>
            <a:r>
              <a:rPr lang="ru-RU" sz="1400" dirty="0" smtClean="0">
                <a:solidFill>
                  <a:srgbClr val="5D5D5D"/>
                </a:solidFill>
              </a:rPr>
              <a:t>Глобальные инвестиционные идеи</a:t>
            </a:r>
          </a:p>
          <a:p>
            <a:pPr lvl="1">
              <a:lnSpc>
                <a:spcPct val="95000"/>
              </a:lnSpc>
              <a:buFont typeface="Arial" panose="020B0604020202020204" pitchFamily="34" charset="0"/>
              <a:buChar char="•"/>
              <a:defRPr/>
            </a:pPr>
            <a:r>
              <a:rPr lang="ru-RU" sz="1000" dirty="0" smtClean="0">
                <a:solidFill>
                  <a:srgbClr val="5D5D5D"/>
                </a:solidFill>
              </a:rPr>
              <a:t>Покупка акций золотодобывающих и металлургических компаний с помощью структурных продуктов</a:t>
            </a:r>
          </a:p>
          <a:p>
            <a:pPr indent="-285750">
              <a:lnSpc>
                <a:spcPct val="95000"/>
              </a:lnSpc>
              <a:defRPr/>
            </a:pPr>
            <a:endParaRPr lang="ru-RU" sz="1400" dirty="0" smtClean="0">
              <a:solidFill>
                <a:srgbClr val="5D5D5D"/>
              </a:solidFill>
            </a:endParaRPr>
          </a:p>
          <a:p>
            <a:pPr indent="-285750">
              <a:lnSpc>
                <a:spcPct val="95000"/>
              </a:lnSpc>
              <a:defRPr/>
            </a:pPr>
            <a:r>
              <a:rPr lang="ru-RU" sz="1400" dirty="0" smtClean="0">
                <a:solidFill>
                  <a:srgbClr val="5D5D5D"/>
                </a:solidFill>
              </a:rPr>
              <a:t>Россия: макроэкономика и инвестиционная стратегия</a:t>
            </a:r>
          </a:p>
          <a:p>
            <a:pPr lvl="1">
              <a:lnSpc>
                <a:spcPct val="105000"/>
              </a:lnSpc>
              <a:buFont typeface="Arial" panose="020B0604020202020204" pitchFamily="34" charset="0"/>
              <a:buChar char="•"/>
              <a:defRPr/>
            </a:pPr>
            <a:r>
              <a:rPr lang="ru-RU" sz="1000" dirty="0">
                <a:solidFill>
                  <a:srgbClr val="5D5D5D"/>
                </a:solidFill>
              </a:rPr>
              <a:t>Падение нефти и новые санкции: ослабление рубля</a:t>
            </a:r>
          </a:p>
          <a:p>
            <a:pPr indent="-285750">
              <a:lnSpc>
                <a:spcPct val="95000"/>
              </a:lnSpc>
              <a:defRPr/>
            </a:pPr>
            <a:endParaRPr lang="ru-RU" sz="1400" dirty="0" smtClean="0">
              <a:solidFill>
                <a:srgbClr val="5D5D5D"/>
              </a:solidFill>
            </a:endParaRPr>
          </a:p>
          <a:p>
            <a:pPr indent="-285750">
              <a:lnSpc>
                <a:spcPct val="95000"/>
              </a:lnSpc>
              <a:defRPr/>
            </a:pPr>
            <a:r>
              <a:rPr lang="ru-RU" sz="1400" dirty="0" smtClean="0">
                <a:solidFill>
                  <a:srgbClr val="5D5D5D"/>
                </a:solidFill>
              </a:rPr>
              <a:t>Тема месяца</a:t>
            </a:r>
          </a:p>
          <a:p>
            <a:pPr lvl="1">
              <a:lnSpc>
                <a:spcPct val="95000"/>
              </a:lnSpc>
              <a:buFont typeface="Arial" panose="020B0604020202020204" pitchFamily="34" charset="0"/>
              <a:buChar char="•"/>
              <a:defRPr/>
            </a:pPr>
            <a:r>
              <a:rPr lang="ru-RU" sz="1000" dirty="0">
                <a:solidFill>
                  <a:srgbClr val="5D5D5D"/>
                </a:solidFill>
              </a:rPr>
              <a:t>Нефть: цены нашли </a:t>
            </a:r>
            <a:r>
              <a:rPr lang="ru-RU" sz="1000" dirty="0" smtClean="0">
                <a:solidFill>
                  <a:srgbClr val="5D5D5D"/>
                </a:solidFill>
              </a:rPr>
              <a:t>«дно»?</a:t>
            </a:r>
            <a:endParaRPr lang="ru-RU" sz="1000" dirty="0">
              <a:solidFill>
                <a:srgbClr val="5D5D5D"/>
              </a:solidFill>
            </a:endParaRPr>
          </a:p>
          <a:p>
            <a:pPr lvl="1">
              <a:lnSpc>
                <a:spcPct val="95000"/>
              </a:lnSpc>
              <a:buFont typeface="Arial" panose="020B0604020202020204" pitchFamily="34" charset="0"/>
              <a:buChar char="•"/>
              <a:defRPr/>
            </a:pPr>
            <a:endParaRPr lang="ru-RU" sz="1400" dirty="0" smtClean="0">
              <a:solidFill>
                <a:srgbClr val="5D5D5D"/>
              </a:solidFill>
            </a:endParaRPr>
          </a:p>
          <a:p>
            <a:pPr indent="-285750">
              <a:lnSpc>
                <a:spcPct val="95000"/>
              </a:lnSpc>
              <a:defRPr/>
            </a:pPr>
            <a:r>
              <a:rPr lang="ru-RU" sz="1400" dirty="0" smtClean="0">
                <a:solidFill>
                  <a:srgbClr val="5D5D5D"/>
                </a:solidFill>
              </a:rPr>
              <a:t>Ключевые события ближайшего месяца</a:t>
            </a:r>
          </a:p>
          <a:p>
            <a:pPr indent="-285750">
              <a:lnSpc>
                <a:spcPct val="95000"/>
              </a:lnSpc>
              <a:defRPr/>
            </a:pPr>
            <a:endParaRPr lang="ru-RU" sz="1400" dirty="0">
              <a:solidFill>
                <a:srgbClr val="5D5D5D"/>
              </a:solidFill>
            </a:endParaRPr>
          </a:p>
          <a:p>
            <a:pPr indent="-285750">
              <a:lnSpc>
                <a:spcPct val="95000"/>
              </a:lnSpc>
              <a:defRPr/>
            </a:pPr>
            <a:r>
              <a:rPr lang="ru-RU" sz="1400" dirty="0" smtClean="0">
                <a:solidFill>
                  <a:srgbClr val="5D5D5D"/>
                </a:solidFill>
              </a:rPr>
              <a:t>Глоссарий</a:t>
            </a:r>
            <a:endParaRPr lang="en-US" sz="1400" dirty="0">
              <a:solidFill>
                <a:srgbClr val="5D5D5D"/>
              </a:solidFill>
            </a:endParaRPr>
          </a:p>
          <a:p>
            <a:pPr indent="-285750">
              <a:lnSpc>
                <a:spcPct val="95000"/>
              </a:lnSpc>
              <a:defRPr/>
            </a:pPr>
            <a:endParaRPr lang="en-US" sz="1400" dirty="0" smtClean="0">
              <a:solidFill>
                <a:srgbClr val="5D5D5D"/>
              </a:solidFill>
            </a:endParaRPr>
          </a:p>
        </p:txBody>
      </p:sp>
      <p:sp>
        <p:nvSpPr>
          <p:cNvPr id="43010" name="Title 9"/>
          <p:cNvSpPr>
            <a:spLocks noGrp="1"/>
          </p:cNvSpPr>
          <p:nvPr>
            <p:ph type="title"/>
          </p:nvPr>
        </p:nvSpPr>
        <p:spPr>
          <a:xfrm>
            <a:off x="446088" y="428625"/>
            <a:ext cx="5419725" cy="635000"/>
          </a:xfrm>
        </p:spPr>
        <p:txBody>
          <a:bodyPr/>
          <a:lstStyle/>
          <a:p>
            <a:pPr eaLnBrk="1" hangingPunct="1"/>
            <a:r>
              <a:rPr lang="ru-RU" sz="1200" b="0" smtClean="0">
                <a:latin typeface="Arial" pitchFamily="34" charset="0"/>
                <a:cs typeface="Arial" pitchFamily="34" charset="0"/>
              </a:rPr>
              <a:t>СОДЕРЖАНИЕ</a:t>
            </a:r>
            <a:endParaRPr lang="en-US" sz="1200" b="0" smtClean="0">
              <a:latin typeface="Arial" pitchFamily="34" charset="0"/>
              <a:cs typeface="Arial" pitchFamily="34" charset="0"/>
            </a:endParaRPr>
          </a:p>
        </p:txBody>
      </p:sp>
      <p:sp>
        <p:nvSpPr>
          <p:cNvPr id="43011" name="Title 2"/>
          <p:cNvSpPr txBox="1">
            <a:spLocks/>
          </p:cNvSpPr>
          <p:nvPr/>
        </p:nvSpPr>
        <p:spPr bwMode="auto">
          <a:xfrm>
            <a:off x="2927350" y="10112375"/>
            <a:ext cx="4203700" cy="560388"/>
          </a:xfrm>
          <a:prstGeom prst="rect">
            <a:avLst/>
          </a:prstGeom>
          <a:noFill/>
          <a:ln w="9525">
            <a:noFill/>
            <a:miter lim="800000"/>
            <a:headEnd/>
            <a:tailEnd/>
          </a:ln>
        </p:spPr>
        <p:txBody>
          <a:bodyPr lIns="0" tIns="0" rIns="0" bIns="0" anchor="ctr"/>
          <a:lstStyle/>
          <a:p>
            <a:pPr algn="r">
              <a:lnSpc>
                <a:spcPct val="95000"/>
              </a:lnSpc>
              <a:spcBef>
                <a:spcPct val="30000"/>
              </a:spcBef>
              <a:buFont typeface="Wingdings" pitchFamily="2" charset="2"/>
              <a:buNone/>
            </a:pPr>
            <a:r>
              <a:rPr lang="ru-RU" sz="1300" dirty="0">
                <a:solidFill>
                  <a:srgbClr val="5D5D5D"/>
                </a:solidFill>
                <a:ea typeface="MS PGothic" pitchFamily="34" charset="-128"/>
                <a:cs typeface="Arial" pitchFamily="34" charset="0"/>
              </a:rPr>
              <a:t>Ежемесячный обзор</a:t>
            </a:r>
            <a:r>
              <a:rPr lang="en-US" sz="1300" dirty="0">
                <a:solidFill>
                  <a:srgbClr val="5D5D5D"/>
                </a:solidFill>
                <a:ea typeface="MS PGothic" pitchFamily="34" charset="-128"/>
                <a:cs typeface="Arial" pitchFamily="34" charset="0"/>
              </a:rPr>
              <a:t> </a:t>
            </a:r>
            <a:r>
              <a:rPr lang="ru-RU" sz="1300" dirty="0">
                <a:solidFill>
                  <a:srgbClr val="5D5D5D"/>
                </a:solidFill>
                <a:ea typeface="MS PGothic" pitchFamily="34" charset="-128"/>
                <a:cs typeface="Arial" pitchFamily="34" charset="0"/>
              </a:rPr>
              <a:t>рынков </a:t>
            </a:r>
            <a:r>
              <a:rPr lang="en-US" sz="1300" dirty="0">
                <a:solidFill>
                  <a:srgbClr val="5D5D5D"/>
                </a:solidFill>
                <a:ea typeface="MS PGothic" pitchFamily="34" charset="-128"/>
                <a:cs typeface="Arial" pitchFamily="34" charset="0"/>
              </a:rPr>
              <a:t>| </a:t>
            </a:r>
            <a:r>
              <a:rPr lang="ru-RU" sz="1300" dirty="0" smtClean="0">
                <a:solidFill>
                  <a:srgbClr val="5D5D5D"/>
                </a:solidFill>
                <a:ea typeface="MS PGothic" pitchFamily="34" charset="-128"/>
                <a:cs typeface="Arial" pitchFamily="34" charset="0"/>
              </a:rPr>
              <a:t>июнь 2017</a:t>
            </a:r>
            <a:endParaRPr lang="en-US" sz="1300" dirty="0">
              <a:solidFill>
                <a:srgbClr val="5D5D5D"/>
              </a:solidFill>
              <a:ea typeface="MS PGothic" pitchFamily="34" charset="-128"/>
              <a:cs typeface="Arial" pitchFamily="3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35" name="Content Placeholder 2"/>
          <p:cNvSpPr>
            <a:spLocks noGrp="1"/>
          </p:cNvSpPr>
          <p:nvPr/>
        </p:nvSpPr>
        <p:spPr bwMode="auto">
          <a:xfrm>
            <a:off x="3836988" y="1546225"/>
            <a:ext cx="3276600" cy="3754438"/>
          </a:xfrm>
          <a:prstGeom prst="rect">
            <a:avLst/>
          </a:prstGeom>
          <a:noFill/>
          <a:ln w="9525">
            <a:noFill/>
            <a:miter lim="800000"/>
            <a:headEnd/>
            <a:tailEnd/>
          </a:ln>
        </p:spPr>
        <p:txBody>
          <a:bodyPr/>
          <a:lstStyle/>
          <a:p>
            <a:pPr marL="342900" indent="-342900" algn="just">
              <a:spcBef>
                <a:spcPct val="20000"/>
              </a:spcBef>
              <a:buFont typeface="Arial" pitchFamily="34" charset="0"/>
              <a:buChar char="•"/>
            </a:pPr>
            <a:r>
              <a:rPr lang="ru-RU" sz="1000" dirty="0" smtClean="0">
                <a:solidFill>
                  <a:srgbClr val="5D5D5D"/>
                </a:solidFill>
              </a:rPr>
              <a:t>В июне рынки акций развитых стран зафиксировали новые максимумы: индекс </a:t>
            </a:r>
            <a:r>
              <a:rPr lang="en-US" sz="1000" dirty="0" smtClean="0">
                <a:solidFill>
                  <a:srgbClr val="5D5D5D"/>
                </a:solidFill>
              </a:rPr>
              <a:t>S&amp;P 500 </a:t>
            </a:r>
            <a:r>
              <a:rPr lang="ru-RU" sz="1000" dirty="0" smtClean="0">
                <a:solidFill>
                  <a:srgbClr val="5D5D5D"/>
                </a:solidFill>
              </a:rPr>
              <a:t>закрепился выше уровня 2400; индекс </a:t>
            </a:r>
            <a:r>
              <a:rPr lang="en-US" sz="1000" dirty="0" smtClean="0">
                <a:solidFill>
                  <a:srgbClr val="5D5D5D"/>
                </a:solidFill>
              </a:rPr>
              <a:t>Nikkei 225 </a:t>
            </a:r>
            <a:r>
              <a:rPr lang="ru-RU" sz="1000" dirty="0" smtClean="0">
                <a:solidFill>
                  <a:srgbClr val="5D5D5D"/>
                </a:solidFill>
              </a:rPr>
              <a:t>превысил отметку 20000. Даже падение нефтяных котировок не смогло пошатнуть позиции акций развитых стран (по крайней мере, на момент написания настоящего обзора).</a:t>
            </a:r>
          </a:p>
          <a:p>
            <a:pPr marL="342900" indent="-342900" algn="just">
              <a:spcBef>
                <a:spcPct val="20000"/>
              </a:spcBef>
              <a:buFont typeface="Arial" pitchFamily="34" charset="0"/>
              <a:buChar char="•"/>
            </a:pPr>
            <a:r>
              <a:rPr lang="ru-RU" sz="1000" dirty="0" smtClean="0">
                <a:solidFill>
                  <a:srgbClr val="5D5D5D"/>
                </a:solidFill>
              </a:rPr>
              <a:t>Индекс </a:t>
            </a:r>
            <a:r>
              <a:rPr lang="en-US" sz="1000" dirty="0" smtClean="0">
                <a:solidFill>
                  <a:srgbClr val="5D5D5D"/>
                </a:solidFill>
              </a:rPr>
              <a:t>FTSE 100 </a:t>
            </a:r>
            <a:r>
              <a:rPr lang="ru-RU" sz="1000" dirty="0" smtClean="0">
                <a:solidFill>
                  <a:srgbClr val="5D5D5D"/>
                </a:solidFill>
              </a:rPr>
              <a:t>(британские акции) скорректировался после итогов внеочередных парламентских выборов в Великобритании, на которых ни одна партия не получила абсолютного большинства. Также формально стартовали переговоры между Великобританией и ЕС о выходе (</a:t>
            </a:r>
            <a:r>
              <a:rPr lang="en-US" sz="1000" dirty="0" err="1" smtClean="0">
                <a:solidFill>
                  <a:srgbClr val="5D5D5D"/>
                </a:solidFill>
              </a:rPr>
              <a:t>Brexit</a:t>
            </a:r>
            <a:r>
              <a:rPr lang="ru-RU" sz="1000" dirty="0" smtClean="0">
                <a:solidFill>
                  <a:srgbClr val="5D5D5D"/>
                </a:solidFill>
              </a:rPr>
              <a:t>). </a:t>
            </a:r>
          </a:p>
          <a:p>
            <a:pPr marL="342900" indent="-342900" algn="just">
              <a:spcBef>
                <a:spcPct val="20000"/>
              </a:spcBef>
              <a:buFont typeface="Arial" pitchFamily="34" charset="0"/>
              <a:buChar char="•"/>
            </a:pPr>
            <a:r>
              <a:rPr lang="ru-RU" sz="1000" dirty="0" smtClean="0">
                <a:solidFill>
                  <a:srgbClr val="5D5D5D"/>
                </a:solidFill>
              </a:rPr>
              <a:t>Наихудшую динамику с начала месяца показал российский рынок акций, оказавшийся под давлением из-за обвала нефтяных котировок.</a:t>
            </a:r>
            <a:endParaRPr lang="ru-RU" sz="1000" dirty="0">
              <a:solidFill>
                <a:srgbClr val="5D5D5D"/>
              </a:solidFill>
            </a:endParaRPr>
          </a:p>
        </p:txBody>
      </p:sp>
      <p:sp>
        <p:nvSpPr>
          <p:cNvPr id="34036" name="TextBox 5"/>
          <p:cNvSpPr txBox="1">
            <a:spLocks noChangeArrowheads="1"/>
          </p:cNvSpPr>
          <p:nvPr/>
        </p:nvSpPr>
        <p:spPr bwMode="auto">
          <a:xfrm>
            <a:off x="355600" y="1360488"/>
            <a:ext cx="3168650" cy="246062"/>
          </a:xfrm>
          <a:prstGeom prst="rect">
            <a:avLst/>
          </a:prstGeom>
          <a:noFill/>
          <a:ln w="9525">
            <a:noFill/>
            <a:miter lim="800000"/>
            <a:headEnd/>
            <a:tailEnd/>
          </a:ln>
        </p:spPr>
        <p:txBody>
          <a:bodyPr>
            <a:spAutoFit/>
          </a:bodyPr>
          <a:lstStyle/>
          <a:p>
            <a:pPr>
              <a:lnSpc>
                <a:spcPct val="95000"/>
              </a:lnSpc>
              <a:spcBef>
                <a:spcPct val="30000"/>
              </a:spcBef>
              <a:buFont typeface="Wingdings" pitchFamily="2" charset="2"/>
              <a:buNone/>
            </a:pPr>
            <a:r>
              <a:rPr lang="ru-RU" sz="1000" b="1">
                <a:solidFill>
                  <a:srgbClr val="5D5D5D"/>
                </a:solidFill>
              </a:rPr>
              <a:t>Акции</a:t>
            </a:r>
          </a:p>
        </p:txBody>
      </p:sp>
      <p:sp>
        <p:nvSpPr>
          <p:cNvPr id="34037" name="TextBox 7"/>
          <p:cNvSpPr txBox="1">
            <a:spLocks noChangeArrowheads="1"/>
          </p:cNvSpPr>
          <p:nvPr/>
        </p:nvSpPr>
        <p:spPr bwMode="auto">
          <a:xfrm>
            <a:off x="355600" y="5372100"/>
            <a:ext cx="3168650" cy="246063"/>
          </a:xfrm>
          <a:prstGeom prst="rect">
            <a:avLst/>
          </a:prstGeom>
          <a:noFill/>
          <a:ln w="9525">
            <a:noFill/>
            <a:miter lim="800000"/>
            <a:headEnd/>
            <a:tailEnd/>
          </a:ln>
        </p:spPr>
        <p:txBody>
          <a:bodyPr>
            <a:spAutoFit/>
          </a:bodyPr>
          <a:lstStyle/>
          <a:p>
            <a:pPr>
              <a:lnSpc>
                <a:spcPct val="95000"/>
              </a:lnSpc>
              <a:spcBef>
                <a:spcPct val="30000"/>
              </a:spcBef>
              <a:buFont typeface="Wingdings" pitchFamily="2" charset="2"/>
              <a:buNone/>
            </a:pPr>
            <a:r>
              <a:rPr lang="ru-RU" sz="1000" b="1">
                <a:solidFill>
                  <a:srgbClr val="5D5D5D"/>
                </a:solidFill>
              </a:rPr>
              <a:t>Облигации</a:t>
            </a:r>
          </a:p>
        </p:txBody>
      </p:sp>
      <p:sp>
        <p:nvSpPr>
          <p:cNvPr id="11" name="TextBox 10"/>
          <p:cNvSpPr txBox="1"/>
          <p:nvPr/>
        </p:nvSpPr>
        <p:spPr>
          <a:xfrm>
            <a:off x="355600" y="3919538"/>
            <a:ext cx="3168650" cy="479425"/>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 </a:t>
            </a:r>
            <a:endParaRPr lang="ru-RU" sz="800" i="1" dirty="0">
              <a:solidFill>
                <a:schemeClr val="tx1">
                  <a:lumMod val="65000"/>
                  <a:lumOff val="35000"/>
                </a:schemeClr>
              </a:solidFill>
              <a:latin typeface="Arial" charset="0"/>
            </a:endParaRPr>
          </a:p>
          <a:p>
            <a:pPr>
              <a:lnSpc>
                <a:spcPct val="95000"/>
              </a:lnSpc>
              <a:spcBef>
                <a:spcPct val="30000"/>
              </a:spcBef>
              <a:buFont typeface="Wingdings" pitchFamily="2" charset="2"/>
              <a:buNone/>
              <a:defRPr/>
            </a:pPr>
            <a:r>
              <a:rPr lang="ru-RU" sz="800" i="1" dirty="0">
                <a:solidFill>
                  <a:srgbClr val="5D5D5D"/>
                </a:solidFill>
                <a:latin typeface="Arial" charset="0"/>
              </a:rPr>
              <a:t>Изменение индексов – в пересчете на доходность </a:t>
            </a:r>
            <a:br>
              <a:rPr lang="ru-RU" sz="800" i="1" dirty="0">
                <a:solidFill>
                  <a:srgbClr val="5D5D5D"/>
                </a:solidFill>
                <a:latin typeface="Arial" charset="0"/>
              </a:rPr>
            </a:br>
            <a:r>
              <a:rPr lang="ru-RU" sz="800" i="1" dirty="0">
                <a:solidFill>
                  <a:srgbClr val="5D5D5D"/>
                </a:solidFill>
                <a:latin typeface="Arial" charset="0"/>
              </a:rPr>
              <a:t>в долларах США</a:t>
            </a:r>
          </a:p>
        </p:txBody>
      </p:sp>
      <p:sp>
        <p:nvSpPr>
          <p:cNvPr id="12" name="TextBox 11"/>
          <p:cNvSpPr txBox="1"/>
          <p:nvPr/>
        </p:nvSpPr>
        <p:spPr>
          <a:xfrm>
            <a:off x="355600" y="7847013"/>
            <a:ext cx="3168650" cy="363537"/>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a:t>
            </a:r>
          </a:p>
          <a:p>
            <a:pPr>
              <a:lnSpc>
                <a:spcPct val="95000"/>
              </a:lnSpc>
              <a:spcBef>
                <a:spcPct val="30000"/>
              </a:spcBef>
              <a:buFont typeface="Wingdings" pitchFamily="2" charset="2"/>
              <a:buNone/>
              <a:defRPr/>
            </a:pPr>
            <a:r>
              <a:rPr lang="ru-RU" sz="800" i="1" dirty="0" err="1">
                <a:solidFill>
                  <a:schemeClr val="tx1">
                    <a:lumMod val="65000"/>
                    <a:lumOff val="35000"/>
                  </a:schemeClr>
                </a:solidFill>
                <a:latin typeface="Arial" charset="0"/>
              </a:rPr>
              <a:t>Б.п</a:t>
            </a:r>
            <a:r>
              <a:rPr lang="ru-RU" sz="800" i="1" dirty="0">
                <a:solidFill>
                  <a:schemeClr val="tx1">
                    <a:lumMod val="65000"/>
                    <a:lumOff val="35000"/>
                  </a:schemeClr>
                </a:solidFill>
                <a:latin typeface="Arial" charset="0"/>
              </a:rPr>
              <a:t>. – базисные пункты</a:t>
            </a:r>
            <a:endParaRPr lang="ru-RU" sz="800" i="1" dirty="0">
              <a:solidFill>
                <a:srgbClr val="5D5D5D"/>
              </a:solidFill>
              <a:latin typeface="Arial" charset="0"/>
            </a:endParaRPr>
          </a:p>
        </p:txBody>
      </p:sp>
      <p:sp>
        <p:nvSpPr>
          <p:cNvPr id="34040" name="Title 16"/>
          <p:cNvSpPr>
            <a:spLocks noGrp="1"/>
          </p:cNvSpPr>
          <p:nvPr>
            <p:ph type="title"/>
          </p:nvPr>
        </p:nvSpPr>
        <p:spPr>
          <a:xfrm>
            <a:off x="446088" y="428625"/>
            <a:ext cx="5419725" cy="635000"/>
          </a:xfrm>
        </p:spPr>
        <p:txBody>
          <a:bodyPr/>
          <a:lstStyle/>
          <a:p>
            <a:pPr marL="342900" indent="-342900" eaLnBrk="1" hangingPunct="1"/>
            <a:r>
              <a:rPr lang="ru-RU" sz="1200" b="0" smtClean="0">
                <a:latin typeface="Arial" pitchFamily="34" charset="0"/>
                <a:cs typeface="Arial" pitchFamily="34" charset="0"/>
              </a:rPr>
              <a:t>ОБЗОР ГЛОБАЛЬНЫХ РЫНКОВ: АКЦИИ И ОБЛИГАЦИИ</a:t>
            </a:r>
          </a:p>
        </p:txBody>
      </p:sp>
      <p:sp>
        <p:nvSpPr>
          <p:cNvPr id="34041" name="Content Placeholder 2"/>
          <p:cNvSpPr>
            <a:spLocks noGrp="1"/>
          </p:cNvSpPr>
          <p:nvPr/>
        </p:nvSpPr>
        <p:spPr bwMode="auto">
          <a:xfrm>
            <a:off x="3836988" y="5648325"/>
            <a:ext cx="3276600" cy="3382963"/>
          </a:xfrm>
          <a:prstGeom prst="rect">
            <a:avLst/>
          </a:prstGeom>
          <a:noFill/>
          <a:ln w="9525">
            <a:noFill/>
            <a:miter lim="800000"/>
            <a:headEnd/>
            <a:tailEnd/>
          </a:ln>
        </p:spPr>
        <p:txBody>
          <a:bodyPr/>
          <a:lstStyle/>
          <a:p>
            <a:pPr marL="342900" indent="-342900" algn="just">
              <a:lnSpc>
                <a:spcPct val="95000"/>
              </a:lnSpc>
              <a:spcBef>
                <a:spcPct val="20000"/>
              </a:spcBef>
              <a:buFont typeface="Arial" pitchFamily="34" charset="0"/>
              <a:buChar char="•"/>
            </a:pPr>
            <a:r>
              <a:rPr lang="ru-RU" sz="1000" dirty="0" smtClean="0">
                <a:solidFill>
                  <a:srgbClr val="5D5D5D"/>
                </a:solidFill>
              </a:rPr>
              <a:t>Несмотря на второе повышение процентных ставок в текущем году и позитивную оценку со стороны регулятора перспектив американской экономики на июньском заседании ФРС, доходность казначейских облигаций (КО) США снизилась с начала месяца. Факторами снижения, скорее всего, были слабые данные по инфляции в США, а также осторожность глобальных инвесторов.</a:t>
            </a:r>
          </a:p>
          <a:p>
            <a:pPr marL="342900" indent="-342900" algn="just">
              <a:lnSpc>
                <a:spcPct val="95000"/>
              </a:lnSpc>
              <a:spcBef>
                <a:spcPct val="20000"/>
              </a:spcBef>
              <a:buFont typeface="Arial" pitchFamily="34" charset="0"/>
              <a:buChar char="•"/>
            </a:pPr>
            <a:r>
              <a:rPr lang="ru-RU" sz="1000" dirty="0" smtClean="0">
                <a:solidFill>
                  <a:srgbClr val="5D5D5D"/>
                </a:solidFill>
              </a:rPr>
              <a:t>Гособлигации других развитых стран, в том </a:t>
            </a:r>
            <a:r>
              <a:rPr lang="ru-RU" sz="1000" dirty="0" smtClean="0">
                <a:solidFill>
                  <a:srgbClr val="5D5D5D"/>
                </a:solidFill>
              </a:rPr>
              <a:t>числе Германии</a:t>
            </a:r>
            <a:r>
              <a:rPr lang="ru-RU" sz="1000" dirty="0" smtClean="0">
                <a:solidFill>
                  <a:srgbClr val="5D5D5D"/>
                </a:solidFill>
              </a:rPr>
              <a:t>, Франции, Великобритании, последовали в динамике вслед за КО США. </a:t>
            </a:r>
          </a:p>
          <a:p>
            <a:pPr marL="342900" indent="-342900" algn="just">
              <a:lnSpc>
                <a:spcPct val="95000"/>
              </a:lnSpc>
              <a:spcBef>
                <a:spcPct val="20000"/>
              </a:spcBef>
              <a:buFont typeface="Arial" pitchFamily="34" charset="0"/>
              <a:buChar char="•"/>
            </a:pPr>
            <a:r>
              <a:rPr lang="ru-RU" sz="1000" dirty="0" smtClean="0">
                <a:solidFill>
                  <a:srgbClr val="5D5D5D"/>
                </a:solidFill>
              </a:rPr>
              <a:t>В июне на рынке ОФЗ было заметно предложение со стороны иностранных инвесторов, которые активно избавлялись от рублевых активов. Как следствие, доходности бумаг подросли с начала месяца. </a:t>
            </a:r>
          </a:p>
        </p:txBody>
      </p:sp>
      <p:sp>
        <p:nvSpPr>
          <p:cNvPr id="34042" name="Title 2"/>
          <p:cNvSpPr txBox="1">
            <a:spLocks/>
          </p:cNvSpPr>
          <p:nvPr/>
        </p:nvSpPr>
        <p:spPr bwMode="auto">
          <a:xfrm>
            <a:off x="2927350" y="10112375"/>
            <a:ext cx="4203700" cy="560388"/>
          </a:xfrm>
          <a:prstGeom prst="rect">
            <a:avLst/>
          </a:prstGeom>
          <a:noFill/>
          <a:ln w="9525">
            <a:noFill/>
            <a:miter lim="800000"/>
            <a:headEnd/>
            <a:tailEnd/>
          </a:ln>
        </p:spPr>
        <p:txBody>
          <a:bodyPr lIns="0" tIns="0" rIns="0" bIns="0" anchor="ctr"/>
          <a:lstStyle/>
          <a:p>
            <a:pPr algn="r">
              <a:lnSpc>
                <a:spcPct val="95000"/>
              </a:lnSpc>
              <a:spcBef>
                <a:spcPct val="30000"/>
              </a:spcBef>
              <a:buFont typeface="Wingdings" pitchFamily="2" charset="2"/>
              <a:buNone/>
            </a:pPr>
            <a:r>
              <a:rPr lang="ru-RU" sz="1300" dirty="0">
                <a:solidFill>
                  <a:srgbClr val="5D5D5D"/>
                </a:solidFill>
                <a:ea typeface="MS PGothic" pitchFamily="34" charset="-128"/>
                <a:cs typeface="Arial" pitchFamily="34" charset="0"/>
              </a:rPr>
              <a:t>Ежемесячный обзор</a:t>
            </a:r>
            <a:r>
              <a:rPr lang="en-US" sz="1300" dirty="0">
                <a:solidFill>
                  <a:srgbClr val="5D5D5D"/>
                </a:solidFill>
                <a:ea typeface="MS PGothic" pitchFamily="34" charset="-128"/>
                <a:cs typeface="Arial" pitchFamily="34" charset="0"/>
              </a:rPr>
              <a:t> </a:t>
            </a:r>
            <a:r>
              <a:rPr lang="ru-RU" sz="1300" dirty="0">
                <a:solidFill>
                  <a:srgbClr val="5D5D5D"/>
                </a:solidFill>
                <a:ea typeface="MS PGothic" pitchFamily="34" charset="-128"/>
                <a:cs typeface="Arial" pitchFamily="34" charset="0"/>
              </a:rPr>
              <a:t>рынков </a:t>
            </a:r>
            <a:r>
              <a:rPr lang="en-US" sz="1300" dirty="0">
                <a:solidFill>
                  <a:srgbClr val="5D5D5D"/>
                </a:solidFill>
                <a:ea typeface="MS PGothic" pitchFamily="34" charset="-128"/>
                <a:cs typeface="Arial" pitchFamily="34" charset="0"/>
              </a:rPr>
              <a:t>| </a:t>
            </a:r>
            <a:r>
              <a:rPr lang="ru-RU" sz="1300" dirty="0" smtClean="0">
                <a:solidFill>
                  <a:srgbClr val="5D5D5D"/>
                </a:solidFill>
                <a:ea typeface="MS PGothic" pitchFamily="34" charset="-128"/>
                <a:cs typeface="Arial" pitchFamily="34" charset="0"/>
              </a:rPr>
              <a:t>июнь 2017</a:t>
            </a:r>
            <a:endParaRPr lang="en-US" sz="1300" dirty="0">
              <a:solidFill>
                <a:srgbClr val="5D5D5D"/>
              </a:solidFill>
              <a:ea typeface="MS PGothic" pitchFamily="34" charset="-128"/>
              <a:cs typeface="Arial" pitchFamily="34" charset="0"/>
            </a:endParaRPr>
          </a:p>
        </p:txBody>
      </p:sp>
      <p:graphicFrame>
        <p:nvGraphicFramePr>
          <p:cNvPr id="2" name="Object 1"/>
          <p:cNvGraphicFramePr>
            <a:graphicFrameLocks/>
          </p:cNvGraphicFramePr>
          <p:nvPr>
            <p:extLst>
              <p:ext uri="{D42A27DB-BD31-4B8C-83A1-F6EECF244321}">
                <p14:modId xmlns:p14="http://schemas.microsoft.com/office/powerpoint/2010/main" val="65959896"/>
              </p:ext>
            </p:extLst>
          </p:nvPr>
        </p:nvGraphicFramePr>
        <p:xfrm>
          <a:off x="425450" y="1579563"/>
          <a:ext cx="3150000" cy="2329200"/>
        </p:xfrm>
        <a:graphic>
          <a:graphicData uri="http://schemas.openxmlformats.org/presentationml/2006/ole">
            <mc:AlternateContent xmlns:mc="http://schemas.openxmlformats.org/markup-compatibility/2006">
              <mc:Choice xmlns:v="urn:schemas-microsoft-com:vml" Requires="v">
                <p:oleObj spid="_x0000_s34779" name="Worksheet" r:id="rId3" imgW="4324339" imgH="2943149" progId="Excel.Sheet.12">
                  <p:link updateAutomatic="1"/>
                </p:oleObj>
              </mc:Choice>
              <mc:Fallback>
                <p:oleObj name="Worksheet" r:id="rId3" imgW="4324339" imgH="2943149" progId="Excel.Sheet.12">
                  <p:link updateAutomatic="1"/>
                  <p:pic>
                    <p:nvPicPr>
                      <p:cNvPr id="0" name=""/>
                      <p:cNvPicPr preferRelativeResize="0"/>
                      <p:nvPr/>
                    </p:nvPicPr>
                    <p:blipFill>
                      <a:blip r:embed="rId4"/>
                      <a:stretch>
                        <a:fillRect/>
                      </a:stretch>
                    </p:blipFill>
                    <p:spPr>
                      <a:xfrm>
                        <a:off x="425450" y="1579563"/>
                        <a:ext cx="3150000" cy="2329200"/>
                      </a:xfrm>
                      <a:prstGeom prst="rect">
                        <a:avLst/>
                      </a:prstGeom>
                    </p:spPr>
                  </p:pic>
                </p:oleObj>
              </mc:Fallback>
            </mc:AlternateContent>
          </a:graphicData>
        </a:graphic>
      </p:graphicFrame>
      <p:graphicFrame>
        <p:nvGraphicFramePr>
          <p:cNvPr id="3" name="Object 2"/>
          <p:cNvGraphicFramePr>
            <a:graphicFrameLocks/>
          </p:cNvGraphicFramePr>
          <p:nvPr>
            <p:extLst>
              <p:ext uri="{D42A27DB-BD31-4B8C-83A1-F6EECF244321}">
                <p14:modId xmlns:p14="http://schemas.microsoft.com/office/powerpoint/2010/main" val="2082836614"/>
              </p:ext>
            </p:extLst>
          </p:nvPr>
        </p:nvGraphicFramePr>
        <p:xfrm>
          <a:off x="425450" y="5617988"/>
          <a:ext cx="3150000" cy="2206800"/>
        </p:xfrm>
        <a:graphic>
          <a:graphicData uri="http://schemas.openxmlformats.org/presentationml/2006/ole">
            <mc:AlternateContent xmlns:mc="http://schemas.openxmlformats.org/markup-compatibility/2006">
              <mc:Choice xmlns:v="urn:schemas-microsoft-com:vml" Requires="v">
                <p:oleObj spid="_x0000_s34780" name="Worksheet" r:id="rId5" imgW="4200508" imgH="2943149" progId="Excel.Sheet.12">
                  <p:link updateAutomatic="1"/>
                </p:oleObj>
              </mc:Choice>
              <mc:Fallback>
                <p:oleObj name="Worksheet" r:id="rId5" imgW="4200508" imgH="2943149" progId="Excel.Sheet.12">
                  <p:link updateAutomatic="1"/>
                  <p:pic>
                    <p:nvPicPr>
                      <p:cNvPr id="0" name=""/>
                      <p:cNvPicPr preferRelativeResize="0"/>
                      <p:nvPr/>
                    </p:nvPicPr>
                    <p:blipFill>
                      <a:blip r:embed="rId6"/>
                      <a:stretch>
                        <a:fillRect/>
                      </a:stretch>
                    </p:blipFill>
                    <p:spPr>
                      <a:xfrm>
                        <a:off x="425450" y="5617988"/>
                        <a:ext cx="3150000" cy="2206800"/>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50" name="Content Placeholder 2"/>
          <p:cNvSpPr>
            <a:spLocks noGrp="1"/>
          </p:cNvSpPr>
          <p:nvPr/>
        </p:nvSpPr>
        <p:spPr bwMode="auto">
          <a:xfrm>
            <a:off x="3805238" y="1533525"/>
            <a:ext cx="3276600" cy="3027363"/>
          </a:xfrm>
          <a:prstGeom prst="rect">
            <a:avLst/>
          </a:prstGeom>
          <a:noFill/>
          <a:ln w="9525">
            <a:noFill/>
            <a:miter lim="800000"/>
            <a:headEnd/>
            <a:tailEnd/>
          </a:ln>
        </p:spPr>
        <p:txBody>
          <a:bodyPr/>
          <a:lstStyle/>
          <a:p>
            <a:pPr marL="342900" indent="-342900" algn="just">
              <a:lnSpc>
                <a:spcPct val="95000"/>
              </a:lnSpc>
              <a:spcBef>
                <a:spcPct val="20000"/>
              </a:spcBef>
              <a:buFont typeface="Arial" pitchFamily="34" charset="0"/>
              <a:buChar char="•"/>
            </a:pPr>
            <a:r>
              <a:rPr lang="ru-RU" sz="1000" dirty="0" smtClean="0">
                <a:solidFill>
                  <a:srgbClr val="5D5D5D"/>
                </a:solidFill>
              </a:rPr>
              <a:t>Рост нефтяных котировок в середине мая оказался краткосрочным; уже с конца мая нефть продолжила дешеветь. Как отметили аналитики Sberbank </a:t>
            </a:r>
            <a:r>
              <a:rPr lang="ru-RU" sz="1000" dirty="0" err="1" smtClean="0">
                <a:solidFill>
                  <a:srgbClr val="5D5D5D"/>
                </a:solidFill>
              </a:rPr>
              <a:t>Investment</a:t>
            </a:r>
            <a:r>
              <a:rPr lang="ru-RU" sz="1000" dirty="0" smtClean="0">
                <a:solidFill>
                  <a:srgbClr val="5D5D5D"/>
                </a:solidFill>
              </a:rPr>
              <a:t> </a:t>
            </a:r>
            <a:r>
              <a:rPr lang="ru-RU" sz="1000" dirty="0" err="1" smtClean="0">
                <a:solidFill>
                  <a:srgbClr val="5D5D5D"/>
                </a:solidFill>
              </a:rPr>
              <a:t>Research</a:t>
            </a:r>
            <a:r>
              <a:rPr lang="ru-RU" sz="1000" dirty="0" smtClean="0">
                <a:solidFill>
                  <a:srgbClr val="5D5D5D"/>
                </a:solidFill>
              </a:rPr>
              <a:t>, «</a:t>
            </a:r>
            <a:r>
              <a:rPr lang="ru-RU" sz="1000" dirty="0">
                <a:solidFill>
                  <a:srgbClr val="5D5D5D"/>
                </a:solidFill>
              </a:rPr>
              <a:t>к</a:t>
            </a:r>
            <a:r>
              <a:rPr lang="ru-RU" sz="1000" dirty="0" smtClean="0">
                <a:solidFill>
                  <a:srgbClr val="5D5D5D"/>
                </a:solidFill>
              </a:rPr>
              <a:t>отировки </a:t>
            </a:r>
            <a:r>
              <a:rPr lang="ru-RU" sz="1000" dirty="0">
                <a:solidFill>
                  <a:srgbClr val="5D5D5D"/>
                </a:solidFill>
              </a:rPr>
              <a:t>нефти формально вошли в стадию медвежьего рынка, потеряв более 20% с пиковых уровней начала </a:t>
            </a:r>
            <a:r>
              <a:rPr lang="ru-RU" sz="1000" dirty="0" smtClean="0">
                <a:solidFill>
                  <a:srgbClr val="5D5D5D"/>
                </a:solidFill>
              </a:rPr>
              <a:t>года». Рынок опять опасается избытка предложения.</a:t>
            </a:r>
            <a:endParaRPr lang="ru-RU" sz="1000" dirty="0">
              <a:solidFill>
                <a:srgbClr val="FF0000"/>
              </a:solidFill>
            </a:endParaRPr>
          </a:p>
          <a:p>
            <a:pPr marL="342900" indent="-342900" algn="just">
              <a:lnSpc>
                <a:spcPct val="95000"/>
              </a:lnSpc>
              <a:spcBef>
                <a:spcPct val="20000"/>
              </a:spcBef>
              <a:buFont typeface="Arial" pitchFamily="34" charset="0"/>
              <a:buChar char="•"/>
            </a:pPr>
            <a:r>
              <a:rPr lang="ru-RU" sz="1000" dirty="0" smtClean="0">
                <a:solidFill>
                  <a:srgbClr val="5D5D5D"/>
                </a:solidFill>
              </a:rPr>
              <a:t>С начала мая золото демонстрирует достаточно высокую корреляцию с курсом доллара США, поэтому укрепление американской валюты относительно широкой корзины валют после «</a:t>
            </a:r>
            <a:r>
              <a:rPr lang="ru-RU" sz="1000" dirty="0" err="1" smtClean="0">
                <a:solidFill>
                  <a:srgbClr val="5D5D5D"/>
                </a:solidFill>
              </a:rPr>
              <a:t>суперчетверга</a:t>
            </a:r>
            <a:r>
              <a:rPr lang="ru-RU" sz="1000" dirty="0" smtClean="0">
                <a:solidFill>
                  <a:srgbClr val="5D5D5D"/>
                </a:solidFill>
              </a:rPr>
              <a:t>» (8 июня) привело к снижению цены золота. Сейчас цена ищет поддержку в диапазоне </a:t>
            </a:r>
            <a:r>
              <a:rPr lang="en-US" sz="1000" dirty="0" smtClean="0">
                <a:solidFill>
                  <a:srgbClr val="5D5D5D"/>
                </a:solidFill>
              </a:rPr>
              <a:t>$</a:t>
            </a:r>
            <a:r>
              <a:rPr lang="ru-RU" sz="1000" dirty="0" smtClean="0">
                <a:solidFill>
                  <a:srgbClr val="5D5D5D"/>
                </a:solidFill>
              </a:rPr>
              <a:t>1240-1250 за унцию.</a:t>
            </a:r>
            <a:endParaRPr lang="ru-RU" sz="1000" dirty="0">
              <a:solidFill>
                <a:srgbClr val="5D5D5D"/>
              </a:solidFill>
            </a:endParaRPr>
          </a:p>
        </p:txBody>
      </p:sp>
      <p:sp>
        <p:nvSpPr>
          <p:cNvPr id="35051" name="TextBox 5"/>
          <p:cNvSpPr txBox="1">
            <a:spLocks noChangeArrowheads="1"/>
          </p:cNvSpPr>
          <p:nvPr/>
        </p:nvSpPr>
        <p:spPr bwMode="auto">
          <a:xfrm>
            <a:off x="360363" y="1368425"/>
            <a:ext cx="3168650" cy="246063"/>
          </a:xfrm>
          <a:prstGeom prst="rect">
            <a:avLst/>
          </a:prstGeom>
          <a:noFill/>
          <a:ln w="9525">
            <a:noFill/>
            <a:miter lim="800000"/>
            <a:headEnd/>
            <a:tailEnd/>
          </a:ln>
        </p:spPr>
        <p:txBody>
          <a:bodyPr>
            <a:spAutoFit/>
          </a:bodyPr>
          <a:lstStyle/>
          <a:p>
            <a:pPr>
              <a:lnSpc>
                <a:spcPct val="95000"/>
              </a:lnSpc>
              <a:spcBef>
                <a:spcPct val="30000"/>
              </a:spcBef>
              <a:buFont typeface="Wingdings" pitchFamily="2" charset="2"/>
              <a:buNone/>
            </a:pPr>
            <a:r>
              <a:rPr lang="ru-RU" sz="1000" b="1">
                <a:solidFill>
                  <a:srgbClr val="5D5D5D"/>
                </a:solidFill>
              </a:rPr>
              <a:t>Сырьевые рынки</a:t>
            </a:r>
          </a:p>
        </p:txBody>
      </p:sp>
      <p:sp>
        <p:nvSpPr>
          <p:cNvPr id="35052" name="TextBox 7"/>
          <p:cNvSpPr txBox="1">
            <a:spLocks noChangeArrowheads="1"/>
          </p:cNvSpPr>
          <p:nvPr/>
        </p:nvSpPr>
        <p:spPr bwMode="auto">
          <a:xfrm>
            <a:off x="379413" y="4932363"/>
            <a:ext cx="3168650" cy="246062"/>
          </a:xfrm>
          <a:prstGeom prst="rect">
            <a:avLst/>
          </a:prstGeom>
          <a:noFill/>
          <a:ln w="9525">
            <a:noFill/>
            <a:miter lim="800000"/>
            <a:headEnd/>
            <a:tailEnd/>
          </a:ln>
        </p:spPr>
        <p:txBody>
          <a:bodyPr>
            <a:spAutoFit/>
          </a:bodyPr>
          <a:lstStyle/>
          <a:p>
            <a:pPr>
              <a:lnSpc>
                <a:spcPct val="95000"/>
              </a:lnSpc>
              <a:spcBef>
                <a:spcPct val="30000"/>
              </a:spcBef>
              <a:buFont typeface="Wingdings" pitchFamily="2" charset="2"/>
              <a:buNone/>
            </a:pPr>
            <a:r>
              <a:rPr lang="ru-RU" sz="1000" b="1">
                <a:solidFill>
                  <a:srgbClr val="5D5D5D"/>
                </a:solidFill>
              </a:rPr>
              <a:t>Валюты</a:t>
            </a:r>
          </a:p>
        </p:txBody>
      </p:sp>
      <p:sp>
        <p:nvSpPr>
          <p:cNvPr id="11" name="TextBox 10"/>
          <p:cNvSpPr txBox="1"/>
          <p:nvPr/>
        </p:nvSpPr>
        <p:spPr>
          <a:xfrm>
            <a:off x="388938" y="3046413"/>
            <a:ext cx="3168650" cy="214312"/>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a:t>
            </a:r>
            <a:endParaRPr lang="ru-RU" sz="800" i="1" dirty="0">
              <a:solidFill>
                <a:srgbClr val="5D5D5D"/>
              </a:solidFill>
              <a:latin typeface="Arial" charset="0"/>
            </a:endParaRPr>
          </a:p>
        </p:txBody>
      </p:sp>
      <p:sp>
        <p:nvSpPr>
          <p:cNvPr id="12" name="TextBox 11"/>
          <p:cNvSpPr txBox="1"/>
          <p:nvPr/>
        </p:nvSpPr>
        <p:spPr>
          <a:xfrm>
            <a:off x="388938" y="6865938"/>
            <a:ext cx="3168650" cy="214312"/>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a:t>
            </a:r>
            <a:endParaRPr lang="ru-RU" sz="800" i="1" dirty="0">
              <a:solidFill>
                <a:srgbClr val="5D5D5D"/>
              </a:solidFill>
              <a:latin typeface="Arial" charset="0"/>
            </a:endParaRPr>
          </a:p>
        </p:txBody>
      </p:sp>
      <p:sp>
        <p:nvSpPr>
          <p:cNvPr id="35055" name="Title 16"/>
          <p:cNvSpPr>
            <a:spLocks noGrp="1"/>
          </p:cNvSpPr>
          <p:nvPr>
            <p:ph type="title"/>
          </p:nvPr>
        </p:nvSpPr>
        <p:spPr>
          <a:xfrm>
            <a:off x="446088" y="428625"/>
            <a:ext cx="5419725" cy="635000"/>
          </a:xfrm>
        </p:spPr>
        <p:txBody>
          <a:bodyPr/>
          <a:lstStyle/>
          <a:p>
            <a:pPr marL="342900" indent="-342900" eaLnBrk="1" hangingPunct="1"/>
            <a:r>
              <a:rPr lang="ru-RU" sz="1200" b="0" smtClean="0">
                <a:latin typeface="Arial" pitchFamily="34" charset="0"/>
                <a:cs typeface="Arial" pitchFamily="34" charset="0"/>
              </a:rPr>
              <a:t>ОБЗОР ГЛОБАЛЬНЫХ РЫНКОВ: СЫРЬЕВЫЕ РЫНКИ И ВАЛЮТЫ</a:t>
            </a:r>
          </a:p>
        </p:txBody>
      </p:sp>
      <p:sp>
        <p:nvSpPr>
          <p:cNvPr id="35056" name="Content Placeholder 2"/>
          <p:cNvSpPr>
            <a:spLocks noGrp="1"/>
          </p:cNvSpPr>
          <p:nvPr/>
        </p:nvSpPr>
        <p:spPr bwMode="auto">
          <a:xfrm>
            <a:off x="3805238" y="5059363"/>
            <a:ext cx="3276600" cy="3532187"/>
          </a:xfrm>
          <a:prstGeom prst="rect">
            <a:avLst/>
          </a:prstGeom>
          <a:noFill/>
          <a:ln w="9525">
            <a:noFill/>
            <a:miter lim="800000"/>
            <a:headEnd/>
            <a:tailEnd/>
          </a:ln>
        </p:spPr>
        <p:txBody>
          <a:bodyPr/>
          <a:lstStyle/>
          <a:p>
            <a:pPr marL="342900" indent="-342900" algn="just">
              <a:lnSpc>
                <a:spcPct val="95000"/>
              </a:lnSpc>
              <a:spcBef>
                <a:spcPct val="20000"/>
              </a:spcBef>
              <a:buFont typeface="Arial" pitchFamily="34" charset="0"/>
              <a:buChar char="•"/>
            </a:pPr>
            <a:r>
              <a:rPr lang="ru-RU" sz="1000" dirty="0" smtClean="0">
                <a:solidFill>
                  <a:srgbClr val="5D5D5D"/>
                </a:solidFill>
              </a:rPr>
              <a:t>В начале июня пара </a:t>
            </a:r>
            <a:r>
              <a:rPr lang="en-US" sz="1000" dirty="0" smtClean="0">
                <a:solidFill>
                  <a:srgbClr val="5D5D5D"/>
                </a:solidFill>
              </a:rPr>
              <a:t>EUR/USD </a:t>
            </a:r>
            <a:r>
              <a:rPr lang="ru-RU" sz="1000" dirty="0" smtClean="0">
                <a:solidFill>
                  <a:srgbClr val="5D5D5D"/>
                </a:solidFill>
              </a:rPr>
              <a:t>вышла на уровень 1,1279, максимальный за последние 10 месяцев. Хорошая </a:t>
            </a:r>
            <a:r>
              <a:rPr lang="ru-RU" sz="1000" dirty="0" err="1" smtClean="0">
                <a:solidFill>
                  <a:srgbClr val="5D5D5D"/>
                </a:solidFill>
              </a:rPr>
              <a:t>макростатистика</a:t>
            </a:r>
            <a:r>
              <a:rPr lang="ru-RU" sz="1000" dirty="0" smtClean="0">
                <a:solidFill>
                  <a:srgbClr val="5D5D5D"/>
                </a:solidFill>
              </a:rPr>
              <a:t> в еврозоне и приток инвесторов в европейские акции привели к укреплению евро. Однако риторика ЕЦБ в «</a:t>
            </a:r>
            <a:r>
              <a:rPr lang="ru-RU" sz="1000" dirty="0" err="1" smtClean="0">
                <a:solidFill>
                  <a:srgbClr val="5D5D5D"/>
                </a:solidFill>
              </a:rPr>
              <a:t>суперчетверг</a:t>
            </a:r>
            <a:r>
              <a:rPr lang="ru-RU" sz="1000" dirty="0" smtClean="0">
                <a:solidFill>
                  <a:srgbClr val="5D5D5D"/>
                </a:solidFill>
              </a:rPr>
              <a:t>» спровоцировала ослабление единой европейской валюты. </a:t>
            </a:r>
          </a:p>
          <a:p>
            <a:pPr marL="342900" indent="-342900" algn="just">
              <a:lnSpc>
                <a:spcPct val="95000"/>
              </a:lnSpc>
              <a:spcBef>
                <a:spcPct val="20000"/>
              </a:spcBef>
              <a:buFont typeface="Arial" pitchFamily="34" charset="0"/>
              <a:buChar char="•"/>
            </a:pPr>
            <a:r>
              <a:rPr lang="ru-RU" sz="1000" dirty="0" smtClean="0">
                <a:solidFill>
                  <a:srgbClr val="5D5D5D"/>
                </a:solidFill>
              </a:rPr>
              <a:t>Другим событием «</a:t>
            </a:r>
            <a:r>
              <a:rPr lang="ru-RU" sz="1000" dirty="0" err="1" smtClean="0">
                <a:solidFill>
                  <a:srgbClr val="5D5D5D"/>
                </a:solidFill>
              </a:rPr>
              <a:t>суперчетверга</a:t>
            </a:r>
            <a:r>
              <a:rPr lang="ru-RU" sz="1000" dirty="0" smtClean="0">
                <a:solidFill>
                  <a:srgbClr val="5D5D5D"/>
                </a:solidFill>
              </a:rPr>
              <a:t>» стали внеочередные парламентские выборы в Великобритании. Поскольку консервативной партии не удалось получить абсолютное большинство, реакция британского фунта была негативной. За одну торговую сессию 9 июня курс опустился с 1,2956 до 1,2746. </a:t>
            </a:r>
          </a:p>
          <a:p>
            <a:pPr marL="342900" indent="-342900" algn="just">
              <a:lnSpc>
                <a:spcPct val="95000"/>
              </a:lnSpc>
              <a:spcBef>
                <a:spcPct val="20000"/>
              </a:spcBef>
              <a:buFont typeface="Arial" pitchFamily="34" charset="0"/>
              <a:buChar char="•"/>
            </a:pPr>
            <a:r>
              <a:rPr lang="ru-RU" sz="1000" dirty="0" smtClean="0">
                <a:solidFill>
                  <a:srgbClr val="5D5D5D"/>
                </a:solidFill>
              </a:rPr>
              <a:t>Российский рубль, долгое время сопротивлявшийся падению нефтяных котировок, наконец сдался и показал наихудшую динамику среди валют с начала июня. </a:t>
            </a:r>
          </a:p>
        </p:txBody>
      </p:sp>
      <p:sp>
        <p:nvSpPr>
          <p:cNvPr id="35057" name="Title 2"/>
          <p:cNvSpPr txBox="1">
            <a:spLocks/>
          </p:cNvSpPr>
          <p:nvPr/>
        </p:nvSpPr>
        <p:spPr bwMode="auto">
          <a:xfrm>
            <a:off x="2927350" y="10112375"/>
            <a:ext cx="4203700" cy="560388"/>
          </a:xfrm>
          <a:prstGeom prst="rect">
            <a:avLst/>
          </a:prstGeom>
          <a:noFill/>
          <a:ln w="9525">
            <a:noFill/>
            <a:miter lim="800000"/>
            <a:headEnd/>
            <a:tailEnd/>
          </a:ln>
        </p:spPr>
        <p:txBody>
          <a:bodyPr lIns="0" tIns="0" rIns="0" bIns="0" anchor="ctr"/>
          <a:lstStyle/>
          <a:p>
            <a:pPr algn="r">
              <a:lnSpc>
                <a:spcPct val="95000"/>
              </a:lnSpc>
              <a:spcBef>
                <a:spcPct val="30000"/>
              </a:spcBef>
              <a:buFont typeface="Wingdings" pitchFamily="2" charset="2"/>
              <a:buNone/>
            </a:pPr>
            <a:r>
              <a:rPr lang="ru-RU" sz="1300" dirty="0">
                <a:solidFill>
                  <a:srgbClr val="5D5D5D"/>
                </a:solidFill>
                <a:ea typeface="MS PGothic" pitchFamily="34" charset="-128"/>
                <a:cs typeface="Arial" pitchFamily="34" charset="0"/>
              </a:rPr>
              <a:t>Ежемесячный обзор</a:t>
            </a:r>
            <a:r>
              <a:rPr lang="en-US" sz="1300" dirty="0">
                <a:solidFill>
                  <a:srgbClr val="5D5D5D"/>
                </a:solidFill>
                <a:ea typeface="MS PGothic" pitchFamily="34" charset="-128"/>
                <a:cs typeface="Arial" pitchFamily="34" charset="0"/>
              </a:rPr>
              <a:t> </a:t>
            </a:r>
            <a:r>
              <a:rPr lang="ru-RU" sz="1300" dirty="0">
                <a:solidFill>
                  <a:srgbClr val="5D5D5D"/>
                </a:solidFill>
                <a:ea typeface="MS PGothic" pitchFamily="34" charset="-128"/>
                <a:cs typeface="Arial" pitchFamily="34" charset="0"/>
              </a:rPr>
              <a:t>рынков </a:t>
            </a:r>
            <a:r>
              <a:rPr lang="en-US" sz="1300" dirty="0">
                <a:solidFill>
                  <a:srgbClr val="5D5D5D"/>
                </a:solidFill>
                <a:ea typeface="MS PGothic" pitchFamily="34" charset="-128"/>
                <a:cs typeface="Arial" pitchFamily="34" charset="0"/>
              </a:rPr>
              <a:t>| </a:t>
            </a:r>
            <a:r>
              <a:rPr lang="ru-RU" sz="1300" dirty="0" smtClean="0">
                <a:solidFill>
                  <a:srgbClr val="5D5D5D"/>
                </a:solidFill>
                <a:ea typeface="MS PGothic" pitchFamily="34" charset="-128"/>
                <a:cs typeface="Arial" pitchFamily="34" charset="0"/>
              </a:rPr>
              <a:t>июнь 2017</a:t>
            </a:r>
            <a:endParaRPr lang="en-US" sz="1300" dirty="0">
              <a:solidFill>
                <a:srgbClr val="5D5D5D"/>
              </a:solidFill>
              <a:ea typeface="MS PGothic" pitchFamily="34" charset="-128"/>
              <a:cs typeface="Arial" pitchFamily="34" charset="0"/>
            </a:endParaRPr>
          </a:p>
        </p:txBody>
      </p:sp>
      <p:graphicFrame>
        <p:nvGraphicFramePr>
          <p:cNvPr id="2" name="Object 1"/>
          <p:cNvGraphicFramePr>
            <a:graphicFrameLocks/>
          </p:cNvGraphicFramePr>
          <p:nvPr>
            <p:extLst>
              <p:ext uri="{D42A27DB-BD31-4B8C-83A1-F6EECF244321}">
                <p14:modId xmlns:p14="http://schemas.microsoft.com/office/powerpoint/2010/main" val="3764777480"/>
              </p:ext>
            </p:extLst>
          </p:nvPr>
        </p:nvGraphicFramePr>
        <p:xfrm>
          <a:off x="457200" y="1544638"/>
          <a:ext cx="3150000" cy="1357200"/>
        </p:xfrm>
        <a:graphic>
          <a:graphicData uri="http://schemas.openxmlformats.org/presentationml/2006/ole">
            <mc:AlternateContent xmlns:mc="http://schemas.openxmlformats.org/markup-compatibility/2006">
              <mc:Choice xmlns:v="urn:schemas-microsoft-com:vml" Requires="v">
                <p:oleObj spid="_x0000_s35794" name="Worksheet" r:id="rId3" imgW="4200508" imgH="1809902" progId="Excel.Sheet.12">
                  <p:link updateAutomatic="1"/>
                </p:oleObj>
              </mc:Choice>
              <mc:Fallback>
                <p:oleObj name="Worksheet" r:id="rId3" imgW="4200508" imgH="1809902" progId="Excel.Sheet.12">
                  <p:link updateAutomatic="1"/>
                  <p:pic>
                    <p:nvPicPr>
                      <p:cNvPr id="0" name=""/>
                      <p:cNvPicPr preferRelativeResize="0"/>
                      <p:nvPr/>
                    </p:nvPicPr>
                    <p:blipFill>
                      <a:blip r:embed="rId4"/>
                      <a:stretch>
                        <a:fillRect/>
                      </a:stretch>
                    </p:blipFill>
                    <p:spPr>
                      <a:xfrm>
                        <a:off x="457200" y="1544638"/>
                        <a:ext cx="3150000" cy="1357200"/>
                      </a:xfrm>
                      <a:prstGeom prst="rect">
                        <a:avLst/>
                      </a:prstGeom>
                    </p:spPr>
                  </p:pic>
                </p:oleObj>
              </mc:Fallback>
            </mc:AlternateContent>
          </a:graphicData>
        </a:graphic>
      </p:graphicFrame>
      <p:graphicFrame>
        <p:nvGraphicFramePr>
          <p:cNvPr id="3" name="Object 2"/>
          <p:cNvGraphicFramePr>
            <a:graphicFrameLocks/>
          </p:cNvGraphicFramePr>
          <p:nvPr>
            <p:extLst>
              <p:ext uri="{D42A27DB-BD31-4B8C-83A1-F6EECF244321}">
                <p14:modId xmlns:p14="http://schemas.microsoft.com/office/powerpoint/2010/main" val="1461190826"/>
              </p:ext>
            </p:extLst>
          </p:nvPr>
        </p:nvGraphicFramePr>
        <p:xfrm>
          <a:off x="457200" y="5124238"/>
          <a:ext cx="3150000" cy="1602000"/>
        </p:xfrm>
        <a:graphic>
          <a:graphicData uri="http://schemas.openxmlformats.org/presentationml/2006/ole">
            <mc:AlternateContent xmlns:mc="http://schemas.openxmlformats.org/markup-compatibility/2006">
              <mc:Choice xmlns:v="urn:schemas-microsoft-com:vml" Requires="v">
                <p:oleObj spid="_x0000_s35795" name="Worksheet" r:id="rId5" imgW="4200508" imgH="2133600" progId="Excel.Sheet.12">
                  <p:link updateAutomatic="1"/>
                </p:oleObj>
              </mc:Choice>
              <mc:Fallback>
                <p:oleObj name="Worksheet" r:id="rId5" imgW="4200508" imgH="2133600" progId="Excel.Sheet.12">
                  <p:link updateAutomatic="1"/>
                  <p:pic>
                    <p:nvPicPr>
                      <p:cNvPr id="0" name=""/>
                      <p:cNvPicPr preferRelativeResize="0"/>
                      <p:nvPr/>
                    </p:nvPicPr>
                    <p:blipFill>
                      <a:blip r:embed="rId6"/>
                      <a:stretch>
                        <a:fillRect/>
                      </a:stretch>
                    </p:blipFill>
                    <p:spPr>
                      <a:xfrm>
                        <a:off x="457200" y="5124238"/>
                        <a:ext cx="3150000" cy="1602000"/>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p:cNvSpPr>
            <a:spLocks noGrp="1"/>
          </p:cNvSpPr>
          <p:nvPr/>
        </p:nvSpPr>
        <p:spPr>
          <a:xfrm>
            <a:off x="420688" y="1400175"/>
            <a:ext cx="3168650" cy="1497013"/>
          </a:xfrm>
          <a:prstGeom prst="rect">
            <a:avLst/>
          </a:prstGeom>
          <a:solidFill>
            <a:srgbClr val="C37060"/>
          </a:solidFill>
          <a:ln>
            <a:noFill/>
          </a:ln>
          <a:effectLst/>
        </p:spPr>
        <p:style>
          <a:lnRef idx="3">
            <a:schemeClr val="lt1"/>
          </a:lnRef>
          <a:fillRef idx="1">
            <a:schemeClr val="accent3"/>
          </a:fillRef>
          <a:effectRef idx="1">
            <a:schemeClr val="accent3"/>
          </a:effectRef>
          <a:fontRef idx="minor">
            <a:schemeClr val="lt1"/>
          </a:fontRef>
        </p:style>
        <p:txBody>
          <a:bodyPr anchor="ct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lt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lt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lt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9pPr>
          </a:lstStyle>
          <a:p>
            <a:pPr marL="0" indent="0">
              <a:buFont typeface="Arial" panose="020B0604020202020204" pitchFamily="34" charset="0"/>
              <a:buNone/>
              <a:defRPr/>
            </a:pPr>
            <a:r>
              <a:rPr lang="ru-RU" sz="1200" b="1" dirty="0" err="1" smtClean="0"/>
              <a:t>Федрезерв</a:t>
            </a:r>
            <a:r>
              <a:rPr lang="ru-RU" sz="1200" b="1" dirty="0" smtClean="0"/>
              <a:t> наметил план по сокращению баланса</a:t>
            </a:r>
            <a:endParaRPr lang="ru-RU" sz="1200" b="1" dirty="0"/>
          </a:p>
        </p:txBody>
      </p:sp>
      <p:sp>
        <p:nvSpPr>
          <p:cNvPr id="32921" name="TextBox 9"/>
          <p:cNvSpPr txBox="1">
            <a:spLocks noChangeArrowheads="1"/>
          </p:cNvSpPr>
          <p:nvPr/>
        </p:nvSpPr>
        <p:spPr bwMode="auto">
          <a:xfrm>
            <a:off x="390525" y="3041650"/>
            <a:ext cx="3276600" cy="1015663"/>
          </a:xfrm>
          <a:prstGeom prst="rect">
            <a:avLst/>
          </a:prstGeom>
          <a:noFill/>
          <a:ln w="9525">
            <a:noFill/>
            <a:miter lim="800000"/>
            <a:headEnd/>
            <a:tailEnd/>
          </a:ln>
        </p:spPr>
        <p:txBody>
          <a:bodyPr>
            <a:spAutoFit/>
          </a:bodyPr>
          <a:lstStyle/>
          <a:p>
            <a:pPr marL="285750" indent="-285750" algn="just">
              <a:lnSpc>
                <a:spcPct val="95000"/>
              </a:lnSpc>
              <a:spcBef>
                <a:spcPct val="30000"/>
              </a:spcBef>
              <a:buSzPct val="150000"/>
              <a:buFont typeface="Arial" pitchFamily="34" charset="0"/>
              <a:buChar char="•"/>
            </a:pPr>
            <a:r>
              <a:rPr lang="ru-RU" sz="1000" dirty="0" smtClean="0">
                <a:solidFill>
                  <a:srgbClr val="5D5D5D"/>
                </a:solidFill>
              </a:rPr>
              <a:t>Оценка роста американской экономики в первом квартале была пересмотрена вверх; ФРС повысила процентные ставки.</a:t>
            </a:r>
          </a:p>
          <a:p>
            <a:pPr marL="285750" indent="-285750" algn="just">
              <a:lnSpc>
                <a:spcPct val="95000"/>
              </a:lnSpc>
              <a:spcBef>
                <a:spcPct val="30000"/>
              </a:spcBef>
              <a:buSzPct val="150000"/>
              <a:buFont typeface="Arial" pitchFamily="34" charset="0"/>
              <a:buChar char="•"/>
            </a:pPr>
            <a:r>
              <a:rPr lang="ru-RU" sz="1000" dirty="0" smtClean="0">
                <a:solidFill>
                  <a:srgbClr val="5D5D5D"/>
                </a:solidFill>
              </a:rPr>
              <a:t>Экономические показатели в еврозоне улучшаются, но ЕЦБ не торопится ужесточать денежно-кредитную политику</a:t>
            </a:r>
            <a:r>
              <a:rPr lang="ru-RU" sz="1000" i="1" dirty="0" smtClean="0">
                <a:solidFill>
                  <a:srgbClr val="5D5D5D"/>
                </a:solidFill>
              </a:rPr>
              <a:t>.</a:t>
            </a:r>
            <a:endParaRPr lang="ru-RU" sz="1000" i="1" dirty="0">
              <a:solidFill>
                <a:srgbClr val="5D5D5D"/>
              </a:solidFill>
            </a:endParaRPr>
          </a:p>
        </p:txBody>
      </p:sp>
      <p:sp>
        <p:nvSpPr>
          <p:cNvPr id="32922" name="TextBox 15"/>
          <p:cNvSpPr txBox="1">
            <a:spLocks noChangeArrowheads="1"/>
          </p:cNvSpPr>
          <p:nvPr/>
        </p:nvSpPr>
        <p:spPr bwMode="auto">
          <a:xfrm>
            <a:off x="3846513" y="4382200"/>
            <a:ext cx="3276600" cy="4416594"/>
          </a:xfrm>
          <a:prstGeom prst="rect">
            <a:avLst/>
          </a:prstGeom>
          <a:noFill/>
          <a:ln w="9525">
            <a:noFill/>
            <a:miter lim="800000"/>
            <a:headEnd/>
            <a:tailEnd/>
          </a:ln>
        </p:spPr>
        <p:txBody>
          <a:bodyPr>
            <a:spAutoFit/>
          </a:bodyPr>
          <a:lstStyle/>
          <a:p>
            <a:pPr algn="just">
              <a:lnSpc>
                <a:spcPct val="95000"/>
              </a:lnSpc>
              <a:spcBef>
                <a:spcPct val="30000"/>
              </a:spcBef>
              <a:buFont typeface="Wingdings" pitchFamily="2" charset="2"/>
              <a:buNone/>
            </a:pPr>
            <a:r>
              <a:rPr lang="ru-RU" sz="1000" b="1" dirty="0" smtClean="0">
                <a:solidFill>
                  <a:srgbClr val="5D5D5D"/>
                </a:solidFill>
              </a:rPr>
              <a:t>Великобритания</a:t>
            </a:r>
            <a:endParaRPr lang="ru-RU" sz="1000" b="1" dirty="0">
              <a:solidFill>
                <a:srgbClr val="5D5D5D"/>
              </a:solidFill>
            </a:endParaRPr>
          </a:p>
          <a:p>
            <a:pPr algn="just">
              <a:lnSpc>
                <a:spcPct val="95000"/>
              </a:lnSpc>
              <a:spcBef>
                <a:spcPct val="30000"/>
              </a:spcBef>
              <a:buFont typeface="Wingdings" pitchFamily="2" charset="2"/>
              <a:buNone/>
            </a:pPr>
            <a:r>
              <a:rPr lang="ru-RU" sz="1000" dirty="0" smtClean="0">
                <a:solidFill>
                  <a:srgbClr val="5D5D5D"/>
                </a:solidFill>
              </a:rPr>
              <a:t>Остановимся на итогах последнего заседания Банка Англии: уже три члена Комитета по монетарной политике высказались за повышение процентной ставки, хотя на последнем заседании 15 июня параметры политики остались без изменений. Это возможный фактор поддержки курса британского фунта, хотя многое будет зависеть от развития переговоров по </a:t>
            </a:r>
            <a:r>
              <a:rPr lang="en-US" sz="1000" dirty="0" err="1" smtClean="0">
                <a:solidFill>
                  <a:srgbClr val="5D5D5D"/>
                </a:solidFill>
              </a:rPr>
              <a:t>Brexit</a:t>
            </a:r>
            <a:r>
              <a:rPr lang="ru-RU" sz="1000" dirty="0" smtClean="0">
                <a:solidFill>
                  <a:srgbClr val="5D5D5D"/>
                </a:solidFill>
              </a:rPr>
              <a:t>.</a:t>
            </a:r>
            <a:endParaRPr lang="en-US" sz="1000" dirty="0" smtClean="0">
              <a:solidFill>
                <a:srgbClr val="5D5D5D"/>
              </a:solidFill>
            </a:endParaRPr>
          </a:p>
          <a:p>
            <a:pPr algn="just">
              <a:lnSpc>
                <a:spcPct val="95000"/>
              </a:lnSpc>
              <a:spcBef>
                <a:spcPct val="30000"/>
              </a:spcBef>
              <a:buFont typeface="Wingdings" pitchFamily="2" charset="2"/>
              <a:buNone/>
            </a:pPr>
            <a:endParaRPr lang="ru-RU" sz="1000" dirty="0">
              <a:solidFill>
                <a:srgbClr val="5D5D5D"/>
              </a:solidFill>
            </a:endParaRPr>
          </a:p>
          <a:p>
            <a:pPr algn="just">
              <a:lnSpc>
                <a:spcPct val="95000"/>
              </a:lnSpc>
              <a:spcBef>
                <a:spcPct val="30000"/>
              </a:spcBef>
              <a:buFont typeface="Wingdings" pitchFamily="2" charset="2"/>
              <a:buNone/>
            </a:pPr>
            <a:r>
              <a:rPr lang="ru-RU" sz="1000" b="1" dirty="0">
                <a:solidFill>
                  <a:srgbClr val="5D5D5D"/>
                </a:solidFill>
              </a:rPr>
              <a:t>Развивающиеся страны</a:t>
            </a:r>
          </a:p>
          <a:p>
            <a:pPr algn="just">
              <a:lnSpc>
                <a:spcPct val="95000"/>
              </a:lnSpc>
              <a:spcBef>
                <a:spcPct val="30000"/>
              </a:spcBef>
              <a:buFont typeface="Wingdings" pitchFamily="2" charset="2"/>
              <a:buNone/>
            </a:pPr>
            <a:r>
              <a:rPr lang="ru-RU" sz="1000" dirty="0" smtClean="0">
                <a:solidFill>
                  <a:srgbClr val="5D5D5D"/>
                </a:solidFill>
              </a:rPr>
              <a:t>Бразилия прервала серию из восьми кварталов подряд, когда реальный ВВП страны сокращался квартал к кварталу. В </a:t>
            </a:r>
            <a:r>
              <a:rPr lang="en-US" sz="1000" dirty="0" smtClean="0">
                <a:solidFill>
                  <a:srgbClr val="5D5D5D"/>
                </a:solidFill>
              </a:rPr>
              <a:t>I </a:t>
            </a:r>
            <a:r>
              <a:rPr lang="ru-RU" sz="1000" dirty="0" smtClean="0">
                <a:solidFill>
                  <a:srgbClr val="5D5D5D"/>
                </a:solidFill>
              </a:rPr>
              <a:t>квартале 2017 года был зафиксирован рост на 1,0% в годовом выражении. Однако на последнем заседании центрального банка прогноз экономического роста на 2017 год был пересмотрен вниз, а причиной подобного действия была названа политическая неопределенность. Коррупционный скандал пока не утихает.</a:t>
            </a:r>
          </a:p>
          <a:p>
            <a:pPr algn="just">
              <a:lnSpc>
                <a:spcPct val="95000"/>
              </a:lnSpc>
              <a:spcBef>
                <a:spcPct val="30000"/>
              </a:spcBef>
              <a:buFont typeface="Wingdings" pitchFamily="2" charset="2"/>
              <a:buNone/>
            </a:pPr>
            <a:r>
              <a:rPr lang="ru-RU" sz="1000" dirty="0" smtClean="0">
                <a:solidFill>
                  <a:srgbClr val="5D5D5D"/>
                </a:solidFill>
              </a:rPr>
              <a:t>Темп роста ВВП Турции в </a:t>
            </a:r>
            <a:r>
              <a:rPr lang="en-US" sz="1000" dirty="0" smtClean="0">
                <a:solidFill>
                  <a:srgbClr val="5D5D5D"/>
                </a:solidFill>
              </a:rPr>
              <a:t>I </a:t>
            </a:r>
            <a:r>
              <a:rPr lang="ru-RU" sz="1000" dirty="0" smtClean="0">
                <a:solidFill>
                  <a:srgbClr val="5D5D5D"/>
                </a:solidFill>
              </a:rPr>
              <a:t>квартале 2017 года превзошел ожидания аналитиков и составил 5,0% к аналогичному периоду годом ранее. Значительный вклад в темпы роста  внесло увеличение госрасходов. Таким образом, экономика вернулась к темпам роста, наблюдавшимся до попытки </a:t>
            </a:r>
            <a:r>
              <a:rPr lang="ru-RU" sz="1000" dirty="0" err="1" smtClean="0">
                <a:solidFill>
                  <a:srgbClr val="5D5D5D"/>
                </a:solidFill>
              </a:rPr>
              <a:t>госпереворота</a:t>
            </a:r>
            <a:r>
              <a:rPr lang="ru-RU" sz="1000" dirty="0" smtClean="0">
                <a:solidFill>
                  <a:srgbClr val="5D5D5D"/>
                </a:solidFill>
              </a:rPr>
              <a:t> в июле прошлого года.</a:t>
            </a:r>
            <a:endParaRPr lang="ru-RU" sz="1000" dirty="0">
              <a:solidFill>
                <a:srgbClr val="5D5D5D"/>
              </a:solidFill>
            </a:endParaRPr>
          </a:p>
        </p:txBody>
      </p:sp>
      <p:sp>
        <p:nvSpPr>
          <p:cNvPr id="32923" name="TextBox 16"/>
          <p:cNvSpPr txBox="1">
            <a:spLocks noChangeArrowheads="1"/>
          </p:cNvSpPr>
          <p:nvPr/>
        </p:nvSpPr>
        <p:spPr bwMode="auto">
          <a:xfrm>
            <a:off x="390525" y="4382200"/>
            <a:ext cx="3276600" cy="4955203"/>
          </a:xfrm>
          <a:prstGeom prst="rect">
            <a:avLst/>
          </a:prstGeom>
          <a:noFill/>
          <a:ln w="9525">
            <a:noFill/>
            <a:miter lim="800000"/>
            <a:headEnd/>
            <a:tailEnd/>
          </a:ln>
        </p:spPr>
        <p:txBody>
          <a:bodyPr>
            <a:spAutoFit/>
          </a:bodyPr>
          <a:lstStyle/>
          <a:p>
            <a:pPr algn="just">
              <a:lnSpc>
                <a:spcPct val="95000"/>
              </a:lnSpc>
              <a:spcBef>
                <a:spcPct val="30000"/>
              </a:spcBef>
              <a:buFont typeface="Wingdings" pitchFamily="2" charset="2"/>
              <a:buNone/>
            </a:pPr>
            <a:r>
              <a:rPr lang="ru-RU" sz="1000" b="1" dirty="0">
                <a:solidFill>
                  <a:srgbClr val="5D5D5D"/>
                </a:solidFill>
              </a:rPr>
              <a:t>США</a:t>
            </a:r>
            <a:endParaRPr lang="ru-RU" sz="1000" dirty="0">
              <a:solidFill>
                <a:srgbClr val="5D5D5D"/>
              </a:solidFill>
            </a:endParaRPr>
          </a:p>
          <a:p>
            <a:pPr algn="just">
              <a:lnSpc>
                <a:spcPct val="95000"/>
              </a:lnSpc>
              <a:spcBef>
                <a:spcPct val="30000"/>
              </a:spcBef>
              <a:buFont typeface="Wingdings" pitchFamily="2" charset="2"/>
              <a:buNone/>
            </a:pPr>
            <a:r>
              <a:rPr lang="ru-RU" sz="1000" dirty="0" smtClean="0">
                <a:solidFill>
                  <a:srgbClr val="5D5D5D"/>
                </a:solidFill>
              </a:rPr>
              <a:t>Темп роста ВВП США в </a:t>
            </a:r>
            <a:r>
              <a:rPr lang="en-US" sz="1000" dirty="0" smtClean="0">
                <a:solidFill>
                  <a:srgbClr val="5D5D5D"/>
                </a:solidFill>
              </a:rPr>
              <a:t>I </a:t>
            </a:r>
            <a:r>
              <a:rPr lang="ru-RU" sz="1000" dirty="0" smtClean="0">
                <a:solidFill>
                  <a:srgbClr val="5D5D5D"/>
                </a:solidFill>
              </a:rPr>
              <a:t>квартале 2017 года к </a:t>
            </a:r>
            <a:r>
              <a:rPr lang="en-US" sz="1000" dirty="0" smtClean="0">
                <a:solidFill>
                  <a:srgbClr val="5D5D5D"/>
                </a:solidFill>
              </a:rPr>
              <a:t>IV </a:t>
            </a:r>
            <a:r>
              <a:rPr lang="ru-RU" sz="1000" dirty="0" smtClean="0">
                <a:solidFill>
                  <a:srgbClr val="5D5D5D"/>
                </a:solidFill>
              </a:rPr>
              <a:t>кварталу 2016 года был пересмотрен в большую сторону и составил 1,2% в годовом выражении (согласно второй оценке). Некоторое разочарование принесли слабые данные по рынку труда за май – было создано «всего» 138 тыс. рабочих мест, однако никакого влияния ни эти данные, ни данные по инфляции на июньское решение ФРС не оказали. Как и ожидалось, регулятор поднял ставку на 0,25% и заложил в свой прогноз еще одно повышение до конца года. Также монетарные власти наметили план по сокращению баланса, который в настоящее время составляет </a:t>
            </a:r>
            <a:r>
              <a:rPr lang="en-US" sz="1000" dirty="0" smtClean="0">
                <a:solidFill>
                  <a:srgbClr val="5D5D5D"/>
                </a:solidFill>
              </a:rPr>
              <a:t>$</a:t>
            </a:r>
            <a:r>
              <a:rPr lang="ru-RU" sz="1000" dirty="0" smtClean="0">
                <a:solidFill>
                  <a:srgbClr val="5D5D5D"/>
                </a:solidFill>
              </a:rPr>
              <a:t>4,5 трлн. Баланс будет снижаться на </a:t>
            </a:r>
            <a:r>
              <a:rPr lang="en-US" sz="1000" dirty="0" smtClean="0">
                <a:solidFill>
                  <a:srgbClr val="5D5D5D"/>
                </a:solidFill>
              </a:rPr>
              <a:t>$10 </a:t>
            </a:r>
            <a:r>
              <a:rPr lang="ru-RU" sz="1000" dirty="0" smtClean="0">
                <a:solidFill>
                  <a:srgbClr val="5D5D5D"/>
                </a:solidFill>
              </a:rPr>
              <a:t>млрд </a:t>
            </a:r>
            <a:r>
              <a:rPr lang="ru-RU" sz="1000" dirty="0" smtClean="0">
                <a:solidFill>
                  <a:srgbClr val="5D5D5D"/>
                </a:solidFill>
              </a:rPr>
              <a:t>в месяц за счет погашения активов; далее темпы сокращения баланса будут наращиваться на </a:t>
            </a:r>
            <a:r>
              <a:rPr lang="en-US" sz="1000" dirty="0" smtClean="0">
                <a:solidFill>
                  <a:srgbClr val="5D5D5D"/>
                </a:solidFill>
              </a:rPr>
              <a:t>$10</a:t>
            </a:r>
            <a:r>
              <a:rPr lang="ru-RU" sz="1000" dirty="0" smtClean="0">
                <a:solidFill>
                  <a:srgbClr val="5D5D5D"/>
                </a:solidFill>
              </a:rPr>
              <a:t> млрд. в квартал. </a:t>
            </a:r>
          </a:p>
          <a:p>
            <a:pPr algn="just">
              <a:lnSpc>
                <a:spcPct val="95000"/>
              </a:lnSpc>
              <a:spcBef>
                <a:spcPct val="30000"/>
              </a:spcBef>
              <a:buFont typeface="Wingdings" pitchFamily="2" charset="2"/>
              <a:buNone/>
            </a:pPr>
            <a:endParaRPr lang="ru-RU" sz="1000" b="1" dirty="0" smtClean="0">
              <a:solidFill>
                <a:srgbClr val="5D5D5D"/>
              </a:solidFill>
            </a:endParaRPr>
          </a:p>
          <a:p>
            <a:pPr algn="just">
              <a:lnSpc>
                <a:spcPct val="95000"/>
              </a:lnSpc>
              <a:spcBef>
                <a:spcPct val="30000"/>
              </a:spcBef>
              <a:buFont typeface="Wingdings" pitchFamily="2" charset="2"/>
              <a:buNone/>
            </a:pPr>
            <a:r>
              <a:rPr lang="ru-RU" sz="1000" b="1" dirty="0" smtClean="0">
                <a:solidFill>
                  <a:srgbClr val="5D5D5D"/>
                </a:solidFill>
              </a:rPr>
              <a:t>Еврозона</a:t>
            </a:r>
            <a:endParaRPr lang="ru-RU" sz="1000" b="1" dirty="0">
              <a:solidFill>
                <a:srgbClr val="5D5D5D"/>
              </a:solidFill>
            </a:endParaRPr>
          </a:p>
          <a:p>
            <a:pPr algn="just">
              <a:lnSpc>
                <a:spcPct val="95000"/>
              </a:lnSpc>
              <a:spcBef>
                <a:spcPct val="30000"/>
              </a:spcBef>
              <a:buFont typeface="Wingdings" pitchFamily="2" charset="2"/>
              <a:buNone/>
            </a:pPr>
            <a:r>
              <a:rPr lang="ru-RU" sz="1000" dirty="0" smtClean="0">
                <a:solidFill>
                  <a:srgbClr val="5D5D5D"/>
                </a:solidFill>
              </a:rPr>
              <a:t>Согласно финальной оценке, темп роста ВВП еврозоны в </a:t>
            </a:r>
            <a:r>
              <a:rPr lang="en-US" sz="1000" dirty="0" smtClean="0">
                <a:solidFill>
                  <a:srgbClr val="5D5D5D"/>
                </a:solidFill>
              </a:rPr>
              <a:t>I </a:t>
            </a:r>
            <a:r>
              <a:rPr lang="ru-RU" sz="1000" dirty="0" smtClean="0">
                <a:solidFill>
                  <a:srgbClr val="5D5D5D"/>
                </a:solidFill>
              </a:rPr>
              <a:t>квартале 2017 года к аналогичному периоду годом ранее составил 1,9%. Финальные индексы деловой активности в еврозоне за май также подтвердили, что восстановление экономики в регионе набирает обороты. ЕЦБ никаких изменений в свою политику не вносил, однако в комментариях исчезла фраза, указывающая на возможное снижение процентных ставок, если будет необходимо. Таким образом, как рынок и предполагал, текущие процентные ставки являются минимальными.</a:t>
            </a:r>
            <a:endParaRPr lang="ru-RU" sz="1000" dirty="0">
              <a:solidFill>
                <a:srgbClr val="5D5D5D"/>
              </a:solidFill>
            </a:endParaRPr>
          </a:p>
        </p:txBody>
      </p:sp>
      <p:sp>
        <p:nvSpPr>
          <p:cNvPr id="3" name="Title 2"/>
          <p:cNvSpPr>
            <a:spLocks noGrp="1"/>
          </p:cNvSpPr>
          <p:nvPr>
            <p:ph type="title"/>
          </p:nvPr>
        </p:nvSpPr>
        <p:spPr>
          <a:xfrm>
            <a:off x="446088" y="428625"/>
            <a:ext cx="5419725" cy="635000"/>
          </a:xfrm>
        </p:spPr>
        <p:txBody>
          <a:bodyPr/>
          <a:lstStyle/>
          <a:p>
            <a:pPr lvl="1" eaLnBrk="1" fontAlgn="auto" hangingPunct="1">
              <a:spcBef>
                <a:spcPts val="0"/>
              </a:spcBef>
              <a:spcAft>
                <a:spcPts val="0"/>
              </a:spcAft>
              <a:defRPr/>
            </a:pPr>
            <a:r>
              <a:rPr lang="ru-RU" sz="1200" b="0" kern="1200" dirty="0">
                <a:solidFill>
                  <a:srgbClr val="5D5D5D"/>
                </a:solidFill>
              </a:rPr>
              <a:t>ГЛОБАЛЬНЫЕ МАКРОЭКОНОМИЧЕСКИЕ ТЕНДЕНЦИИ</a:t>
            </a:r>
          </a:p>
        </p:txBody>
      </p:sp>
      <p:sp>
        <p:nvSpPr>
          <p:cNvPr id="32925" name="Title 2"/>
          <p:cNvSpPr txBox="1">
            <a:spLocks/>
          </p:cNvSpPr>
          <p:nvPr/>
        </p:nvSpPr>
        <p:spPr bwMode="auto">
          <a:xfrm>
            <a:off x="2927350" y="10112375"/>
            <a:ext cx="4203700" cy="560388"/>
          </a:xfrm>
          <a:prstGeom prst="rect">
            <a:avLst/>
          </a:prstGeom>
          <a:noFill/>
          <a:ln w="9525">
            <a:noFill/>
            <a:miter lim="800000"/>
            <a:headEnd/>
            <a:tailEnd/>
          </a:ln>
        </p:spPr>
        <p:txBody>
          <a:bodyPr lIns="0" tIns="0" rIns="0" bIns="0" anchor="ctr"/>
          <a:lstStyle/>
          <a:p>
            <a:pPr algn="r">
              <a:lnSpc>
                <a:spcPct val="95000"/>
              </a:lnSpc>
              <a:spcBef>
                <a:spcPct val="30000"/>
              </a:spcBef>
              <a:buFont typeface="Wingdings" pitchFamily="2" charset="2"/>
              <a:buNone/>
            </a:pPr>
            <a:r>
              <a:rPr lang="ru-RU" sz="1300" dirty="0">
                <a:solidFill>
                  <a:srgbClr val="5D5D5D"/>
                </a:solidFill>
                <a:ea typeface="MS PGothic" pitchFamily="34" charset="-128"/>
                <a:cs typeface="Arial" pitchFamily="34" charset="0"/>
              </a:rPr>
              <a:t>Ежемесячный обзор</a:t>
            </a:r>
            <a:r>
              <a:rPr lang="en-US" sz="1300" dirty="0">
                <a:solidFill>
                  <a:srgbClr val="5D5D5D"/>
                </a:solidFill>
                <a:ea typeface="MS PGothic" pitchFamily="34" charset="-128"/>
                <a:cs typeface="Arial" pitchFamily="34" charset="0"/>
              </a:rPr>
              <a:t> </a:t>
            </a:r>
            <a:r>
              <a:rPr lang="ru-RU" sz="1300" dirty="0">
                <a:solidFill>
                  <a:srgbClr val="5D5D5D"/>
                </a:solidFill>
                <a:ea typeface="MS PGothic" pitchFamily="34" charset="-128"/>
                <a:cs typeface="Arial" pitchFamily="34" charset="0"/>
              </a:rPr>
              <a:t>рынков </a:t>
            </a:r>
            <a:r>
              <a:rPr lang="en-US" sz="1300" dirty="0">
                <a:solidFill>
                  <a:srgbClr val="5D5D5D"/>
                </a:solidFill>
                <a:ea typeface="MS PGothic" pitchFamily="34" charset="-128"/>
                <a:cs typeface="Arial" pitchFamily="34" charset="0"/>
              </a:rPr>
              <a:t>| </a:t>
            </a:r>
            <a:r>
              <a:rPr lang="ru-RU" sz="1300" dirty="0" smtClean="0">
                <a:solidFill>
                  <a:srgbClr val="5D5D5D"/>
                </a:solidFill>
                <a:ea typeface="MS PGothic" pitchFamily="34" charset="-128"/>
                <a:cs typeface="Arial" pitchFamily="34" charset="0"/>
              </a:rPr>
              <a:t>июнь 2017</a:t>
            </a:r>
            <a:endParaRPr lang="en-US" sz="1300" dirty="0">
              <a:solidFill>
                <a:srgbClr val="5D5D5D"/>
              </a:solidFill>
              <a:ea typeface="MS PGothic" pitchFamily="34" charset="-128"/>
              <a:cs typeface="Arial" pitchFamily="34" charset="0"/>
            </a:endParaRPr>
          </a:p>
        </p:txBody>
      </p:sp>
      <p:sp>
        <p:nvSpPr>
          <p:cNvPr id="14" name="TextBox 13"/>
          <p:cNvSpPr txBox="1"/>
          <p:nvPr/>
        </p:nvSpPr>
        <p:spPr>
          <a:xfrm>
            <a:off x="3867150" y="3500438"/>
            <a:ext cx="3168650" cy="215900"/>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a:t>
            </a:r>
            <a:endParaRPr lang="ru-RU" sz="800" i="1" dirty="0">
              <a:solidFill>
                <a:srgbClr val="5D5D5D"/>
              </a:solidFill>
              <a:latin typeface="Arial" charset="0"/>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1827108563"/>
              </p:ext>
            </p:extLst>
          </p:nvPr>
        </p:nvGraphicFramePr>
        <p:xfrm>
          <a:off x="3718800" y="1328400"/>
          <a:ext cx="3650130" cy="2187001"/>
        </p:xfrm>
        <a:graphic>
          <a:graphicData uri="http://schemas.openxmlformats.org/presentationml/2006/ole">
            <mc:AlternateContent xmlns:mc="http://schemas.openxmlformats.org/markup-compatibility/2006">
              <mc:Choice xmlns:v="urn:schemas-microsoft-com:vml" Requires="v">
                <p:oleObj spid="_x0000_s39063" name="Worksheet" r:id="rId3" imgW="4562663" imgH="2733751" progId="Excel.Sheet.12">
                  <p:link updateAutomatic="1"/>
                </p:oleObj>
              </mc:Choice>
              <mc:Fallback>
                <p:oleObj name="Worksheet" r:id="rId3" imgW="4562663" imgH="2733751" progId="Excel.Sheet.12">
                  <p:link updateAutomatic="1"/>
                  <p:pic>
                    <p:nvPicPr>
                      <p:cNvPr id="0" name=""/>
                      <p:cNvPicPr/>
                      <p:nvPr/>
                    </p:nvPicPr>
                    <p:blipFill>
                      <a:blip r:embed="rId4"/>
                      <a:stretch>
                        <a:fillRect/>
                      </a:stretch>
                    </p:blipFill>
                    <p:spPr>
                      <a:xfrm>
                        <a:off x="3718800" y="1328400"/>
                        <a:ext cx="3650130" cy="2187001"/>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p:cNvSpPr>
            <a:spLocks noGrp="1"/>
          </p:cNvSpPr>
          <p:nvPr/>
        </p:nvSpPr>
        <p:spPr>
          <a:xfrm>
            <a:off x="420688" y="1400175"/>
            <a:ext cx="3168650" cy="1497013"/>
          </a:xfrm>
          <a:prstGeom prst="rect">
            <a:avLst/>
          </a:prstGeom>
          <a:solidFill>
            <a:srgbClr val="5B879A"/>
          </a:solidFill>
          <a:ln>
            <a:noFill/>
          </a:ln>
          <a:effectLst/>
        </p:spPr>
        <p:style>
          <a:lnRef idx="3">
            <a:schemeClr val="lt1"/>
          </a:lnRef>
          <a:fillRef idx="1">
            <a:schemeClr val="accent3"/>
          </a:fillRef>
          <a:effectRef idx="1">
            <a:schemeClr val="accent3"/>
          </a:effectRef>
          <a:fontRef idx="minor">
            <a:schemeClr val="lt1"/>
          </a:fontRef>
        </p:style>
        <p:txBody>
          <a:bodyPr anchor="ct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lt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lt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lt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9pPr>
          </a:lstStyle>
          <a:p>
            <a:pPr marL="0" indent="0">
              <a:buFont typeface="Arial" panose="020B0604020202020204" pitchFamily="34" charset="0"/>
              <a:buNone/>
              <a:defRPr/>
            </a:pPr>
            <a:r>
              <a:rPr lang="ru-RU" sz="1200" b="1" dirty="0" smtClean="0"/>
              <a:t>«Дорогие» рынки диктуют избирательный подход</a:t>
            </a:r>
            <a:endParaRPr lang="ru-RU" sz="1200" b="1" dirty="0"/>
          </a:p>
        </p:txBody>
      </p:sp>
      <p:sp>
        <p:nvSpPr>
          <p:cNvPr id="18367" name="TextBox 9"/>
          <p:cNvSpPr txBox="1">
            <a:spLocks noChangeArrowheads="1"/>
          </p:cNvSpPr>
          <p:nvPr/>
        </p:nvSpPr>
        <p:spPr bwMode="auto">
          <a:xfrm>
            <a:off x="409575" y="2946400"/>
            <a:ext cx="3275013" cy="1838965"/>
          </a:xfrm>
          <a:prstGeom prst="rect">
            <a:avLst/>
          </a:prstGeom>
          <a:noFill/>
          <a:ln w="9525">
            <a:noFill/>
            <a:miter lim="800000"/>
            <a:headEnd/>
            <a:tailEnd/>
          </a:ln>
        </p:spPr>
        <p:txBody>
          <a:bodyPr>
            <a:spAutoFit/>
          </a:bodyPr>
          <a:lstStyle/>
          <a:p>
            <a:pPr marL="285750" indent="-285750" algn="just">
              <a:lnSpc>
                <a:spcPct val="95000"/>
              </a:lnSpc>
              <a:spcBef>
                <a:spcPct val="30000"/>
              </a:spcBef>
              <a:buSzPct val="150000"/>
              <a:buFont typeface="Arial" pitchFamily="34" charset="0"/>
              <a:buChar char="•"/>
              <a:defRPr/>
            </a:pPr>
            <a:r>
              <a:rPr lang="ru-RU" sz="1000" dirty="0" smtClean="0">
                <a:solidFill>
                  <a:srgbClr val="5D5D5D"/>
                </a:solidFill>
              </a:rPr>
              <a:t>Рынки акций развитых стран уже достаточно дорогие. Поэтому </a:t>
            </a:r>
            <a:r>
              <a:rPr lang="ru-RU" sz="1000" dirty="0">
                <a:solidFill>
                  <a:srgbClr val="5D5D5D"/>
                </a:solidFill>
              </a:rPr>
              <a:t>мы </a:t>
            </a:r>
            <a:r>
              <a:rPr lang="ru-RU" sz="1000" dirty="0" smtClean="0">
                <a:solidFill>
                  <a:srgbClr val="5D5D5D"/>
                </a:solidFill>
              </a:rPr>
              <a:t>делаем </a:t>
            </a:r>
            <a:r>
              <a:rPr lang="ru-RU" sz="1000" dirty="0" smtClean="0">
                <a:solidFill>
                  <a:srgbClr val="5D5D5D"/>
                </a:solidFill>
              </a:rPr>
              <a:t>акцент </a:t>
            </a:r>
            <a:r>
              <a:rPr lang="ru-RU" sz="1000" dirty="0" smtClean="0">
                <a:solidFill>
                  <a:srgbClr val="5D5D5D"/>
                </a:solidFill>
              </a:rPr>
              <a:t>на инвестиционные </a:t>
            </a:r>
            <a:r>
              <a:rPr lang="ru-RU" sz="1000" dirty="0">
                <a:solidFill>
                  <a:srgbClr val="5D5D5D"/>
                </a:solidFill>
              </a:rPr>
              <a:t>идеи, которые могут «сыграть» и в случае просадки рынка (в частности, структурные продукты</a:t>
            </a:r>
            <a:r>
              <a:rPr lang="ru-RU" sz="1000" dirty="0" smtClean="0">
                <a:solidFill>
                  <a:srgbClr val="5D5D5D"/>
                </a:solidFill>
              </a:rPr>
              <a:t>).</a:t>
            </a:r>
          </a:p>
          <a:p>
            <a:pPr marL="285750" indent="-285750" algn="just">
              <a:lnSpc>
                <a:spcPct val="95000"/>
              </a:lnSpc>
              <a:spcBef>
                <a:spcPct val="30000"/>
              </a:spcBef>
              <a:buSzPct val="150000"/>
              <a:buFont typeface="Arial" pitchFamily="34" charset="0"/>
              <a:buChar char="•"/>
              <a:defRPr/>
            </a:pPr>
            <a:r>
              <a:rPr lang="ru-RU" sz="1000" dirty="0" smtClean="0">
                <a:solidFill>
                  <a:srgbClr val="5D5D5D"/>
                </a:solidFill>
              </a:rPr>
              <a:t>Сегмент долларовых облигаций развивающихся стран в целом тоже не выглядит дешевым, поэтому мы также придерживаемся избирательного подхода.</a:t>
            </a:r>
            <a:endParaRPr lang="ru-RU" sz="1000" dirty="0">
              <a:solidFill>
                <a:srgbClr val="5D5D5D"/>
              </a:solidFill>
            </a:endParaRPr>
          </a:p>
          <a:p>
            <a:pPr marL="285750" indent="-285750" algn="just">
              <a:lnSpc>
                <a:spcPct val="95000"/>
              </a:lnSpc>
              <a:spcBef>
                <a:spcPct val="30000"/>
              </a:spcBef>
              <a:buSzPct val="150000"/>
              <a:buFont typeface="Arial" pitchFamily="34" charset="0"/>
              <a:buChar char="•"/>
              <a:defRPr/>
            </a:pPr>
            <a:endParaRPr lang="ru-RU" sz="1000" dirty="0">
              <a:solidFill>
                <a:srgbClr val="5D5D5D"/>
              </a:solidFill>
            </a:endParaRPr>
          </a:p>
          <a:p>
            <a:pPr algn="just">
              <a:lnSpc>
                <a:spcPct val="95000"/>
              </a:lnSpc>
              <a:spcBef>
                <a:spcPct val="30000"/>
              </a:spcBef>
              <a:buSzPct val="150000"/>
              <a:defRPr/>
            </a:pPr>
            <a:endParaRPr lang="ru-RU" sz="1000" dirty="0">
              <a:solidFill>
                <a:srgbClr val="5D5D5D"/>
              </a:solidFill>
            </a:endParaRPr>
          </a:p>
        </p:txBody>
      </p:sp>
      <p:sp>
        <p:nvSpPr>
          <p:cNvPr id="31897" name="TextBox 15"/>
          <p:cNvSpPr txBox="1">
            <a:spLocks noChangeArrowheads="1"/>
          </p:cNvSpPr>
          <p:nvPr/>
        </p:nvSpPr>
        <p:spPr bwMode="auto">
          <a:xfrm>
            <a:off x="3914775" y="4388490"/>
            <a:ext cx="3276600" cy="4570482"/>
          </a:xfrm>
          <a:prstGeom prst="rect">
            <a:avLst/>
          </a:prstGeom>
          <a:noFill/>
          <a:ln w="9525">
            <a:noFill/>
            <a:miter lim="800000"/>
            <a:headEnd/>
            <a:tailEnd/>
          </a:ln>
        </p:spPr>
        <p:txBody>
          <a:bodyPr>
            <a:spAutoFit/>
          </a:bodyPr>
          <a:lstStyle/>
          <a:p>
            <a:pPr algn="just">
              <a:lnSpc>
                <a:spcPct val="95000"/>
              </a:lnSpc>
              <a:spcBef>
                <a:spcPct val="30000"/>
              </a:spcBef>
              <a:buFont typeface="Wingdings" pitchFamily="2" charset="2"/>
              <a:buNone/>
            </a:pPr>
            <a:r>
              <a:rPr lang="ru-RU" sz="1000" b="1" dirty="0" smtClean="0">
                <a:solidFill>
                  <a:srgbClr val="5D5D5D"/>
                </a:solidFill>
              </a:rPr>
              <a:t>Государственные </a:t>
            </a:r>
            <a:r>
              <a:rPr lang="ru-RU" sz="1000" b="1" dirty="0">
                <a:solidFill>
                  <a:srgbClr val="5D5D5D"/>
                </a:solidFill>
              </a:rPr>
              <a:t>и корпоративные облигации</a:t>
            </a:r>
          </a:p>
          <a:p>
            <a:pPr algn="just">
              <a:lnSpc>
                <a:spcPct val="95000"/>
              </a:lnSpc>
              <a:spcBef>
                <a:spcPct val="30000"/>
              </a:spcBef>
              <a:buFont typeface="Wingdings" pitchFamily="2" charset="2"/>
              <a:buNone/>
            </a:pPr>
            <a:r>
              <a:rPr lang="ru-RU" sz="1000" b="1" dirty="0">
                <a:solidFill>
                  <a:srgbClr val="5D5D5D"/>
                </a:solidFill>
              </a:rPr>
              <a:t>(развивающиеся страны)</a:t>
            </a:r>
          </a:p>
          <a:p>
            <a:pPr algn="just">
              <a:lnSpc>
                <a:spcPct val="95000"/>
              </a:lnSpc>
              <a:spcBef>
                <a:spcPct val="30000"/>
              </a:spcBef>
              <a:buFont typeface="Wingdings" pitchFamily="2" charset="2"/>
              <a:buNone/>
            </a:pPr>
            <a:r>
              <a:rPr lang="ru-RU" sz="1000" dirty="0" smtClean="0">
                <a:solidFill>
                  <a:srgbClr val="5D5D5D"/>
                </a:solidFill>
              </a:rPr>
              <a:t>Спреды по долларовым облигациям развивающихся стран снизились с начала года, а вместе с движением вниз доходностей казначейских облигаций США это привело к общему снижению доходностей и хорошему росту цен облигаций. Снижением доходностей и высоким аппетитом со стороны инвесторов поспешили </a:t>
            </a:r>
            <a:r>
              <a:rPr lang="ru-RU" sz="1000" dirty="0">
                <a:solidFill>
                  <a:srgbClr val="5D5D5D"/>
                </a:solidFill>
              </a:rPr>
              <a:t>в</a:t>
            </a:r>
            <a:r>
              <a:rPr lang="ru-RU" sz="1000" dirty="0" smtClean="0">
                <a:solidFill>
                  <a:srgbClr val="5D5D5D"/>
                </a:solidFill>
              </a:rPr>
              <a:t>оспользоваться эмитенты, в том </a:t>
            </a:r>
            <a:r>
              <a:rPr lang="ru-RU" sz="1000" dirty="0" smtClean="0">
                <a:solidFill>
                  <a:srgbClr val="5D5D5D"/>
                </a:solidFill>
              </a:rPr>
              <a:t>числе </a:t>
            </a:r>
            <a:r>
              <a:rPr lang="ru-RU" sz="1000" dirty="0" smtClean="0">
                <a:solidFill>
                  <a:srgbClr val="5D5D5D"/>
                </a:solidFill>
              </a:rPr>
              <a:t>суверенные. В июне на рынок вышла РФ с предложением 10-летних и 30-летних бумаг. Хотя размещение произошло уже после введения новых санкций в отношении России, спрос </a:t>
            </a:r>
            <a:r>
              <a:rPr lang="ru-RU" sz="1000" dirty="0" smtClean="0">
                <a:solidFill>
                  <a:srgbClr val="5D5D5D"/>
                </a:solidFill>
              </a:rPr>
              <a:t>все </a:t>
            </a:r>
            <a:r>
              <a:rPr lang="ru-RU" sz="1000" dirty="0" smtClean="0">
                <a:solidFill>
                  <a:srgbClr val="5D5D5D"/>
                </a:solidFill>
              </a:rPr>
              <a:t>равно превысил предложение. Но самым показательным было размещение 100-летних долларовых бумаг Аргентиной. Помимо того, что облигации подобной длины несут в себе высокий процентный риск, кредитная история страны небезупречная. Тем не менее спрос более чем в 3,5 раза превысил предложение. </a:t>
            </a:r>
            <a:r>
              <a:rPr lang="ru-RU" sz="1000" dirty="0" smtClean="0">
                <a:solidFill>
                  <a:srgbClr val="5D5D5D"/>
                </a:solidFill>
              </a:rPr>
              <a:t>Все </a:t>
            </a:r>
            <a:r>
              <a:rPr lang="ru-RU" sz="1000" dirty="0" smtClean="0">
                <a:solidFill>
                  <a:srgbClr val="5D5D5D"/>
                </a:solidFill>
              </a:rPr>
              <a:t>это свидетельствует, на наш взгляд, уже о некоторой </a:t>
            </a:r>
            <a:r>
              <a:rPr lang="ru-RU" sz="1000" dirty="0" err="1" smtClean="0">
                <a:solidFill>
                  <a:srgbClr val="5D5D5D"/>
                </a:solidFill>
              </a:rPr>
              <a:t>перегретости</a:t>
            </a:r>
            <a:r>
              <a:rPr lang="ru-RU" sz="1000" dirty="0" smtClean="0">
                <a:solidFill>
                  <a:srgbClr val="5D5D5D"/>
                </a:solidFill>
              </a:rPr>
              <a:t> </a:t>
            </a:r>
            <a:r>
              <a:rPr lang="ru-RU" sz="1000" dirty="0" smtClean="0">
                <a:solidFill>
                  <a:srgbClr val="5D5D5D"/>
                </a:solidFill>
              </a:rPr>
              <a:t>рынка. </a:t>
            </a:r>
            <a:r>
              <a:rPr lang="ru-RU" sz="1000" dirty="0">
                <a:solidFill>
                  <a:srgbClr val="5D5D5D"/>
                </a:solidFill>
              </a:rPr>
              <a:t>Поэтому мы придерживаемся осторожного подхода в выборе инструментов для инвестирования. В большей мере акцент делается на облигации понятного кредитного качества с покупкой к погашению по адекватной </a:t>
            </a:r>
            <a:r>
              <a:rPr lang="ru-RU" sz="1000" dirty="0" smtClean="0">
                <a:solidFill>
                  <a:srgbClr val="5D5D5D"/>
                </a:solidFill>
              </a:rPr>
              <a:t>доходности или на «специальные» идеи. Примером «специальных» идей в настоящее время являются просевшие облигации нефтегазовых компаний.</a:t>
            </a:r>
            <a:endParaRPr lang="ru-RU" sz="1000" dirty="0">
              <a:solidFill>
                <a:srgbClr val="5D5D5D"/>
              </a:solidFill>
            </a:endParaRPr>
          </a:p>
        </p:txBody>
      </p:sp>
      <p:sp>
        <p:nvSpPr>
          <p:cNvPr id="31898" name="TextBox 16"/>
          <p:cNvSpPr txBox="1">
            <a:spLocks noChangeArrowheads="1"/>
          </p:cNvSpPr>
          <p:nvPr/>
        </p:nvSpPr>
        <p:spPr bwMode="auto">
          <a:xfrm>
            <a:off x="444500" y="4388490"/>
            <a:ext cx="3275013" cy="5001369"/>
          </a:xfrm>
          <a:prstGeom prst="rect">
            <a:avLst/>
          </a:prstGeom>
          <a:noFill/>
          <a:ln w="9525">
            <a:noFill/>
            <a:miter lim="800000"/>
            <a:headEnd/>
            <a:tailEnd/>
          </a:ln>
        </p:spPr>
        <p:txBody>
          <a:bodyPr>
            <a:spAutoFit/>
          </a:bodyPr>
          <a:lstStyle/>
          <a:p>
            <a:pPr algn="just">
              <a:lnSpc>
                <a:spcPct val="95000"/>
              </a:lnSpc>
              <a:spcBef>
                <a:spcPct val="30000"/>
              </a:spcBef>
              <a:buFont typeface="Wingdings" pitchFamily="2" charset="2"/>
              <a:buNone/>
            </a:pPr>
            <a:r>
              <a:rPr lang="ru-RU" sz="1000" b="1" dirty="0">
                <a:solidFill>
                  <a:srgbClr val="5D5D5D"/>
                </a:solidFill>
              </a:rPr>
              <a:t>Акции (развитые страны)</a:t>
            </a:r>
          </a:p>
          <a:p>
            <a:pPr algn="just">
              <a:lnSpc>
                <a:spcPct val="95000"/>
              </a:lnSpc>
              <a:spcBef>
                <a:spcPct val="30000"/>
              </a:spcBef>
              <a:buFont typeface="Wingdings" pitchFamily="2" charset="2"/>
              <a:buNone/>
            </a:pPr>
            <a:r>
              <a:rPr lang="ru-RU" sz="1000" dirty="0" smtClean="0">
                <a:solidFill>
                  <a:srgbClr val="5D5D5D"/>
                </a:solidFill>
              </a:rPr>
              <a:t>Мы уже упоминали, что акции развитых стран проигнорировали риски в виде падения нефтяных котировок и запуска формальных переговоров о </a:t>
            </a:r>
            <a:r>
              <a:rPr lang="en-US" sz="1000" dirty="0" err="1" smtClean="0">
                <a:solidFill>
                  <a:srgbClr val="5D5D5D"/>
                </a:solidFill>
              </a:rPr>
              <a:t>Brexit</a:t>
            </a:r>
            <a:r>
              <a:rPr lang="en-US" sz="1000" dirty="0" smtClean="0">
                <a:solidFill>
                  <a:srgbClr val="5D5D5D"/>
                </a:solidFill>
              </a:rPr>
              <a:t> </a:t>
            </a:r>
            <a:r>
              <a:rPr lang="ru-RU" sz="1000" dirty="0" smtClean="0">
                <a:solidFill>
                  <a:srgbClr val="5D5D5D"/>
                </a:solidFill>
              </a:rPr>
              <a:t>и продолжили движение вверх. На наш взгляд, в текущие ценовые уровни уже заложены позитивные ожидания, поэтому покупать широкие индексы уже поздно. </a:t>
            </a:r>
          </a:p>
          <a:p>
            <a:pPr algn="just">
              <a:lnSpc>
                <a:spcPct val="95000"/>
              </a:lnSpc>
              <a:spcBef>
                <a:spcPct val="30000"/>
              </a:spcBef>
              <a:buFont typeface="Wingdings" pitchFamily="2" charset="2"/>
              <a:buNone/>
            </a:pPr>
            <a:r>
              <a:rPr lang="ru-RU" sz="1000" dirty="0" smtClean="0">
                <a:solidFill>
                  <a:srgbClr val="5D5D5D"/>
                </a:solidFill>
              </a:rPr>
              <a:t>Поэтому мы либо «заходим» в акции отдельных компаний, когда есть какие-то специфические истории, либо делаем фокус на инвестиционные идеи</a:t>
            </a:r>
            <a:r>
              <a:rPr lang="ru-RU" sz="1000" dirty="0">
                <a:solidFill>
                  <a:srgbClr val="5D5D5D"/>
                </a:solidFill>
              </a:rPr>
              <a:t>, которые могут «сыграть» и в случае просадки </a:t>
            </a:r>
            <a:r>
              <a:rPr lang="ru-RU" sz="1000" dirty="0" smtClean="0">
                <a:solidFill>
                  <a:srgbClr val="5D5D5D"/>
                </a:solidFill>
              </a:rPr>
              <a:t>рынка. В первом случае мы смотрим, например, на просевшие акции компаний-</a:t>
            </a:r>
            <a:r>
              <a:rPr lang="ru-RU" sz="1000" dirty="0" err="1" smtClean="0">
                <a:solidFill>
                  <a:srgbClr val="5D5D5D"/>
                </a:solidFill>
              </a:rPr>
              <a:t>ритейлеров</a:t>
            </a:r>
            <a:r>
              <a:rPr lang="ru-RU" sz="1000" dirty="0" smtClean="0">
                <a:solidFill>
                  <a:srgbClr val="5D5D5D"/>
                </a:solidFill>
              </a:rPr>
              <a:t>. Во втором случае одной из инвестиционных идей является ставка на опережающую динамику европейских акций по сравнению с американскими акциями в среднесрочной перспективе.</a:t>
            </a:r>
          </a:p>
          <a:p>
            <a:pPr algn="just">
              <a:lnSpc>
                <a:spcPct val="95000"/>
              </a:lnSpc>
              <a:spcBef>
                <a:spcPct val="30000"/>
              </a:spcBef>
              <a:buFont typeface="Wingdings" pitchFamily="2" charset="2"/>
              <a:buNone/>
            </a:pPr>
            <a:endParaRPr lang="ru-RU" sz="1000" dirty="0">
              <a:solidFill>
                <a:srgbClr val="5D5D5D"/>
              </a:solidFill>
            </a:endParaRPr>
          </a:p>
          <a:p>
            <a:pPr algn="just">
              <a:lnSpc>
                <a:spcPct val="95000"/>
              </a:lnSpc>
              <a:spcBef>
                <a:spcPct val="30000"/>
              </a:spcBef>
              <a:buFont typeface="Wingdings" pitchFamily="2" charset="2"/>
              <a:buNone/>
            </a:pPr>
            <a:r>
              <a:rPr lang="ru-RU" sz="1000" b="1" dirty="0">
                <a:solidFill>
                  <a:srgbClr val="5D5D5D"/>
                </a:solidFill>
              </a:rPr>
              <a:t>Акции (развивающиеся страны)</a:t>
            </a:r>
          </a:p>
          <a:p>
            <a:pPr algn="just">
              <a:lnSpc>
                <a:spcPct val="95000"/>
              </a:lnSpc>
              <a:spcBef>
                <a:spcPct val="30000"/>
              </a:spcBef>
              <a:buFont typeface="Wingdings" pitchFamily="2" charset="2"/>
              <a:buNone/>
            </a:pPr>
            <a:r>
              <a:rPr lang="ru-RU" sz="1000" dirty="0">
                <a:solidFill>
                  <a:srgbClr val="5D5D5D"/>
                </a:solidFill>
              </a:rPr>
              <a:t>Мы по-прежнему позитивно оцениваем перспективы акций развивающихся стран в среднесрочной </a:t>
            </a:r>
            <a:r>
              <a:rPr lang="ru-RU" sz="1000" dirty="0" smtClean="0">
                <a:solidFill>
                  <a:srgbClr val="5D5D5D"/>
                </a:solidFill>
              </a:rPr>
              <a:t>перспективе, однако после сильного роста широкого индекса с начала года потенциал роста в краткосрочной перспективе представляется нам ограниченным. Опять же бросается в глаза значительное расхождение динамики между странами. Мексиканский и турецкий индексы сильно прибавили, отыграв потери конца прошлого года, в то время как российский рынок акций зафиксировал потери и, на наш взгляд, выглядит сейчас недооцененным.</a:t>
            </a:r>
            <a:endParaRPr lang="ru-RU" sz="1000" dirty="0">
              <a:solidFill>
                <a:srgbClr val="5D5D5D"/>
              </a:solidFill>
            </a:endParaRPr>
          </a:p>
        </p:txBody>
      </p:sp>
      <p:sp>
        <p:nvSpPr>
          <p:cNvPr id="19" name="TextBox 18"/>
          <p:cNvSpPr txBox="1"/>
          <p:nvPr/>
        </p:nvSpPr>
        <p:spPr>
          <a:xfrm>
            <a:off x="3867150" y="3500438"/>
            <a:ext cx="3168650" cy="215900"/>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a:t>
            </a:r>
            <a:endParaRPr lang="ru-RU" sz="800" i="1" dirty="0">
              <a:solidFill>
                <a:srgbClr val="5D5D5D"/>
              </a:solidFill>
              <a:latin typeface="Arial" charset="0"/>
            </a:endParaRPr>
          </a:p>
        </p:txBody>
      </p:sp>
      <p:sp>
        <p:nvSpPr>
          <p:cNvPr id="3" name="Title 2"/>
          <p:cNvSpPr>
            <a:spLocks noGrp="1"/>
          </p:cNvSpPr>
          <p:nvPr>
            <p:ph type="title"/>
          </p:nvPr>
        </p:nvSpPr>
        <p:spPr>
          <a:xfrm>
            <a:off x="446088" y="428625"/>
            <a:ext cx="5419725" cy="635000"/>
          </a:xfrm>
        </p:spPr>
        <p:txBody>
          <a:bodyPr/>
          <a:lstStyle/>
          <a:p>
            <a:pPr lvl="1" eaLnBrk="1" fontAlgn="auto" hangingPunct="1">
              <a:spcBef>
                <a:spcPts val="0"/>
              </a:spcBef>
              <a:spcAft>
                <a:spcPts val="0"/>
              </a:spcAft>
              <a:defRPr/>
            </a:pPr>
            <a:r>
              <a:rPr lang="ru-RU" sz="1200" b="0" kern="1200" dirty="0">
                <a:solidFill>
                  <a:srgbClr val="5D5D5D"/>
                </a:solidFill>
              </a:rPr>
              <a:t>ГЛОБАЛЬНАЯ ИНВЕСТИЦИОННАЯ СТРАТЕГИЯ</a:t>
            </a:r>
          </a:p>
        </p:txBody>
      </p:sp>
      <p:sp>
        <p:nvSpPr>
          <p:cNvPr id="31901" name="TextBox 17"/>
          <p:cNvSpPr txBox="1">
            <a:spLocks noChangeArrowheads="1"/>
          </p:cNvSpPr>
          <p:nvPr/>
        </p:nvSpPr>
        <p:spPr bwMode="auto">
          <a:xfrm>
            <a:off x="468313" y="9752013"/>
            <a:ext cx="6665912" cy="325437"/>
          </a:xfrm>
          <a:prstGeom prst="rect">
            <a:avLst/>
          </a:prstGeom>
          <a:noFill/>
          <a:ln w="9525">
            <a:noFill/>
            <a:miter lim="800000"/>
            <a:headEnd/>
            <a:tailEnd/>
          </a:ln>
        </p:spPr>
        <p:txBody>
          <a:bodyPr>
            <a:spAutoFit/>
          </a:bodyPr>
          <a:lstStyle/>
          <a:p>
            <a:pPr>
              <a:lnSpc>
                <a:spcPct val="95000"/>
              </a:lnSpc>
              <a:spcBef>
                <a:spcPct val="30000"/>
              </a:spcBef>
              <a:buFont typeface="Wingdings" pitchFamily="2" charset="2"/>
              <a:buNone/>
            </a:pPr>
            <a:r>
              <a:rPr lang="ru-RU" sz="800" i="1" dirty="0">
                <a:solidFill>
                  <a:srgbClr val="5D5D5D"/>
                </a:solidFill>
              </a:rPr>
              <a:t>* Иностранные ценные бумаги, не допущенные к торгам на российской бирже, могут приобретаться только квалифицированными </a:t>
            </a:r>
            <a:r>
              <a:rPr lang="ru-RU" sz="800" i="1" dirty="0" smtClean="0">
                <a:solidFill>
                  <a:srgbClr val="5D5D5D"/>
                </a:solidFill>
              </a:rPr>
              <a:t>инвесторами.</a:t>
            </a:r>
            <a:endParaRPr lang="ru-RU" sz="800" i="1" dirty="0">
              <a:solidFill>
                <a:srgbClr val="5D5D5D"/>
              </a:solidFill>
            </a:endParaRPr>
          </a:p>
        </p:txBody>
      </p:sp>
      <p:sp>
        <p:nvSpPr>
          <p:cNvPr id="31902" name="Title 2"/>
          <p:cNvSpPr txBox="1">
            <a:spLocks/>
          </p:cNvSpPr>
          <p:nvPr/>
        </p:nvSpPr>
        <p:spPr bwMode="auto">
          <a:xfrm>
            <a:off x="2927350" y="10112375"/>
            <a:ext cx="4203700" cy="560388"/>
          </a:xfrm>
          <a:prstGeom prst="rect">
            <a:avLst/>
          </a:prstGeom>
          <a:noFill/>
          <a:ln w="9525">
            <a:noFill/>
            <a:miter lim="800000"/>
            <a:headEnd/>
            <a:tailEnd/>
          </a:ln>
        </p:spPr>
        <p:txBody>
          <a:bodyPr lIns="0" tIns="0" rIns="0" bIns="0" anchor="ctr"/>
          <a:lstStyle/>
          <a:p>
            <a:pPr algn="r">
              <a:lnSpc>
                <a:spcPct val="95000"/>
              </a:lnSpc>
              <a:spcBef>
                <a:spcPct val="30000"/>
              </a:spcBef>
              <a:buFont typeface="Wingdings" pitchFamily="2" charset="2"/>
              <a:buNone/>
            </a:pPr>
            <a:r>
              <a:rPr lang="ru-RU" sz="1300" dirty="0">
                <a:solidFill>
                  <a:srgbClr val="5D5D5D"/>
                </a:solidFill>
                <a:ea typeface="MS PGothic" pitchFamily="34" charset="-128"/>
                <a:cs typeface="Arial" pitchFamily="34" charset="0"/>
              </a:rPr>
              <a:t>Ежемесячный обзор</a:t>
            </a:r>
            <a:r>
              <a:rPr lang="en-US" sz="1300" dirty="0">
                <a:solidFill>
                  <a:srgbClr val="5D5D5D"/>
                </a:solidFill>
                <a:ea typeface="MS PGothic" pitchFamily="34" charset="-128"/>
                <a:cs typeface="Arial" pitchFamily="34" charset="0"/>
              </a:rPr>
              <a:t> </a:t>
            </a:r>
            <a:r>
              <a:rPr lang="ru-RU" sz="1300" dirty="0">
                <a:solidFill>
                  <a:srgbClr val="5D5D5D"/>
                </a:solidFill>
                <a:ea typeface="MS PGothic" pitchFamily="34" charset="-128"/>
                <a:cs typeface="Arial" pitchFamily="34" charset="0"/>
              </a:rPr>
              <a:t>рынков </a:t>
            </a:r>
            <a:r>
              <a:rPr lang="en-US" sz="1300" dirty="0">
                <a:solidFill>
                  <a:srgbClr val="5D5D5D"/>
                </a:solidFill>
                <a:ea typeface="MS PGothic" pitchFamily="34" charset="-128"/>
                <a:cs typeface="Arial" pitchFamily="34" charset="0"/>
              </a:rPr>
              <a:t>| </a:t>
            </a:r>
            <a:r>
              <a:rPr lang="ru-RU" sz="1300" dirty="0" smtClean="0">
                <a:solidFill>
                  <a:srgbClr val="5D5D5D"/>
                </a:solidFill>
                <a:ea typeface="MS PGothic" pitchFamily="34" charset="-128"/>
                <a:cs typeface="Arial" pitchFamily="34" charset="0"/>
              </a:rPr>
              <a:t>июнь 2017</a:t>
            </a:r>
            <a:endParaRPr lang="en-US" sz="1300" dirty="0">
              <a:solidFill>
                <a:srgbClr val="5D5D5D"/>
              </a:solidFill>
              <a:ea typeface="MS PGothic" pitchFamily="34" charset="-128"/>
              <a:cs typeface="Arial" pitchFamily="34" charset="0"/>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2683737877"/>
              </p:ext>
            </p:extLst>
          </p:nvPr>
        </p:nvGraphicFramePr>
        <p:xfrm>
          <a:off x="3718800" y="1328400"/>
          <a:ext cx="3650130" cy="2187001"/>
        </p:xfrm>
        <a:graphic>
          <a:graphicData uri="http://schemas.openxmlformats.org/presentationml/2006/ole">
            <mc:AlternateContent xmlns:mc="http://schemas.openxmlformats.org/markup-compatibility/2006">
              <mc:Choice xmlns:v="urn:schemas-microsoft-com:vml" Requires="v">
                <p:oleObj spid="_x0000_s32273" name="Worksheet" r:id="rId3" imgW="4562663" imgH="2733751" progId="Excel.Sheet.12">
                  <p:link updateAutomatic="1"/>
                </p:oleObj>
              </mc:Choice>
              <mc:Fallback>
                <p:oleObj name="Worksheet" r:id="rId3" imgW="4562663" imgH="2733751" progId="Excel.Sheet.12">
                  <p:link updateAutomatic="1"/>
                  <p:pic>
                    <p:nvPicPr>
                      <p:cNvPr id="0" name=""/>
                      <p:cNvPicPr/>
                      <p:nvPr/>
                    </p:nvPicPr>
                    <p:blipFill>
                      <a:blip r:embed="rId4"/>
                      <a:stretch>
                        <a:fillRect/>
                      </a:stretch>
                    </p:blipFill>
                    <p:spPr>
                      <a:xfrm>
                        <a:off x="3718800" y="1328400"/>
                        <a:ext cx="3650130" cy="2187001"/>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46088" y="428625"/>
            <a:ext cx="5419725" cy="635000"/>
          </a:xfrm>
        </p:spPr>
        <p:txBody>
          <a:bodyPr/>
          <a:lstStyle/>
          <a:p>
            <a:pPr lvl="1" eaLnBrk="1" fontAlgn="auto" hangingPunct="1">
              <a:spcBef>
                <a:spcPts val="0"/>
              </a:spcBef>
              <a:spcAft>
                <a:spcPts val="0"/>
              </a:spcAft>
              <a:defRPr/>
            </a:pPr>
            <a:r>
              <a:rPr lang="ru-RU" sz="1200" b="0" kern="1200" dirty="0">
                <a:solidFill>
                  <a:srgbClr val="5D5D5D"/>
                </a:solidFill>
              </a:rPr>
              <a:t>ГЛОБАЛЬНЫЕ ИНВЕСТИЦИОННЫЕ ИДЕИ</a:t>
            </a:r>
          </a:p>
        </p:txBody>
      </p:sp>
      <p:sp>
        <p:nvSpPr>
          <p:cNvPr id="36149" name="TextBox 13"/>
          <p:cNvSpPr txBox="1">
            <a:spLocks noChangeArrowheads="1"/>
          </p:cNvSpPr>
          <p:nvPr/>
        </p:nvSpPr>
        <p:spPr bwMode="auto">
          <a:xfrm>
            <a:off x="458788" y="1196975"/>
            <a:ext cx="3348000" cy="1454244"/>
          </a:xfrm>
          <a:prstGeom prst="rect">
            <a:avLst/>
          </a:prstGeom>
          <a:noFill/>
          <a:ln w="9525">
            <a:noFill/>
            <a:miter lim="800000"/>
            <a:headEnd/>
            <a:tailEnd/>
          </a:ln>
        </p:spPr>
        <p:txBody>
          <a:bodyPr>
            <a:spAutoFit/>
          </a:bodyPr>
          <a:lstStyle/>
          <a:p>
            <a:pPr>
              <a:lnSpc>
                <a:spcPct val="95000"/>
              </a:lnSpc>
              <a:spcBef>
                <a:spcPct val="30000"/>
              </a:spcBef>
              <a:buSzPct val="100000"/>
              <a:buFont typeface="Wingdings" pitchFamily="2" charset="2"/>
              <a:buNone/>
            </a:pPr>
            <a:r>
              <a:rPr lang="ru-RU" sz="1000" b="1" dirty="0">
                <a:solidFill>
                  <a:srgbClr val="5D5D5D"/>
                </a:solidFill>
              </a:rPr>
              <a:t>Акции </a:t>
            </a:r>
            <a:r>
              <a:rPr lang="ru-RU" sz="1000" b="1" dirty="0" smtClean="0">
                <a:solidFill>
                  <a:srgbClr val="5D5D5D"/>
                </a:solidFill>
              </a:rPr>
              <a:t>нефтегазовых компаний</a:t>
            </a:r>
            <a:endParaRPr lang="en-US" sz="1000" b="1" dirty="0">
              <a:solidFill>
                <a:srgbClr val="5D5D5D"/>
              </a:solidFill>
            </a:endParaRPr>
          </a:p>
          <a:p>
            <a:pPr algn="just">
              <a:lnSpc>
                <a:spcPct val="95000"/>
              </a:lnSpc>
              <a:spcBef>
                <a:spcPct val="30000"/>
              </a:spcBef>
              <a:buFont typeface="Wingdings" pitchFamily="2" charset="2"/>
              <a:buNone/>
            </a:pPr>
            <a:r>
              <a:rPr lang="ru-RU" sz="1000" dirty="0">
                <a:solidFill>
                  <a:srgbClr val="5D5D5D"/>
                </a:solidFill>
              </a:rPr>
              <a:t>Мы видим интересные дивидендные истории в акциях </a:t>
            </a:r>
            <a:r>
              <a:rPr lang="ru-RU" sz="1000" dirty="0" smtClean="0">
                <a:solidFill>
                  <a:srgbClr val="5D5D5D"/>
                </a:solidFill>
              </a:rPr>
              <a:t>эмитентов нефтегазового </a:t>
            </a:r>
            <a:r>
              <a:rPr lang="ru-RU" sz="1000" dirty="0">
                <a:solidFill>
                  <a:srgbClr val="5D5D5D"/>
                </a:solidFill>
              </a:rPr>
              <a:t>сектора с глобальным присутствием. Внутри сегмента мы выделяем компании со стабильно высоким свободным денежным потоком, который позволяет сохранить и нарастить дивиденды. </a:t>
            </a:r>
            <a:r>
              <a:rPr lang="ru-RU" sz="1000" dirty="0" smtClean="0">
                <a:solidFill>
                  <a:srgbClr val="5D5D5D"/>
                </a:solidFill>
              </a:rPr>
              <a:t>Падение цен </a:t>
            </a:r>
            <a:r>
              <a:rPr lang="ru-RU" sz="1000" dirty="0">
                <a:solidFill>
                  <a:srgbClr val="5D5D5D"/>
                </a:solidFill>
              </a:rPr>
              <a:t>на </a:t>
            </a:r>
            <a:r>
              <a:rPr lang="ru-RU" sz="1000" dirty="0" smtClean="0">
                <a:solidFill>
                  <a:srgbClr val="5D5D5D"/>
                </a:solidFill>
              </a:rPr>
              <a:t>нефть привело </a:t>
            </a:r>
            <a:r>
              <a:rPr lang="ru-RU" sz="1000" dirty="0">
                <a:solidFill>
                  <a:srgbClr val="5D5D5D"/>
                </a:solidFill>
              </a:rPr>
              <a:t>к появлению возможностей для покупки бумаг.</a:t>
            </a:r>
          </a:p>
        </p:txBody>
      </p:sp>
      <p:sp>
        <p:nvSpPr>
          <p:cNvPr id="36150" name="TextBox 17"/>
          <p:cNvSpPr txBox="1">
            <a:spLocks noChangeArrowheads="1"/>
          </p:cNvSpPr>
          <p:nvPr/>
        </p:nvSpPr>
        <p:spPr bwMode="auto">
          <a:xfrm>
            <a:off x="3935413" y="1196975"/>
            <a:ext cx="3348000" cy="1161857"/>
          </a:xfrm>
          <a:prstGeom prst="rect">
            <a:avLst/>
          </a:prstGeom>
          <a:noFill/>
          <a:ln w="9525">
            <a:noFill/>
            <a:miter lim="800000"/>
            <a:headEnd/>
            <a:tailEnd/>
          </a:ln>
        </p:spPr>
        <p:txBody>
          <a:bodyPr>
            <a:spAutoFit/>
          </a:bodyPr>
          <a:lstStyle/>
          <a:p>
            <a:pPr algn="just">
              <a:lnSpc>
                <a:spcPct val="95000"/>
              </a:lnSpc>
              <a:spcBef>
                <a:spcPct val="30000"/>
              </a:spcBef>
              <a:buSzPct val="100000"/>
              <a:buFont typeface="Wingdings" pitchFamily="2" charset="2"/>
              <a:buNone/>
            </a:pPr>
            <a:r>
              <a:rPr lang="ru-RU" sz="1000" b="1" dirty="0">
                <a:solidFill>
                  <a:srgbClr val="5D5D5D"/>
                </a:solidFill>
              </a:rPr>
              <a:t>Акции американских </a:t>
            </a:r>
            <a:r>
              <a:rPr lang="ru-RU" sz="1000" b="1" dirty="0" smtClean="0">
                <a:solidFill>
                  <a:srgbClr val="5D5D5D"/>
                </a:solidFill>
              </a:rPr>
              <a:t>банков</a:t>
            </a:r>
            <a:endParaRPr lang="ru-RU" sz="1000" b="1" dirty="0">
              <a:solidFill>
                <a:srgbClr val="5D5D5D"/>
              </a:solidFill>
            </a:endParaRPr>
          </a:p>
          <a:p>
            <a:pPr algn="just">
              <a:lnSpc>
                <a:spcPct val="95000"/>
              </a:lnSpc>
              <a:spcBef>
                <a:spcPct val="30000"/>
              </a:spcBef>
              <a:buSzPct val="100000"/>
              <a:buFont typeface="Wingdings" pitchFamily="2" charset="2"/>
              <a:buNone/>
            </a:pPr>
            <a:r>
              <a:rPr lang="ru-RU" sz="1000" dirty="0" smtClean="0">
                <a:solidFill>
                  <a:srgbClr val="5D5D5D"/>
                </a:solidFill>
              </a:rPr>
              <a:t>Позитивная оценка перспектив американской экономики оказывает поддержку котировкам американских банков, хотя и не находит пока отражения в </a:t>
            </a:r>
            <a:r>
              <a:rPr lang="ru-RU" sz="1000" dirty="0" smtClean="0">
                <a:solidFill>
                  <a:srgbClr val="5D5D5D"/>
                </a:solidFill>
              </a:rPr>
              <a:t>динамике </a:t>
            </a:r>
            <a:r>
              <a:rPr lang="ru-RU" sz="1000" dirty="0" smtClean="0">
                <a:solidFill>
                  <a:srgbClr val="5D5D5D"/>
                </a:solidFill>
              </a:rPr>
              <a:t>доходности КО США. Обычно рост процентных ставок приводит к увеличению чистой процентной маржи у банков.</a:t>
            </a:r>
            <a:endParaRPr lang="ru-RU" sz="1000" dirty="0">
              <a:solidFill>
                <a:srgbClr val="5D5D5D"/>
              </a:solidFill>
            </a:endParaRPr>
          </a:p>
        </p:txBody>
      </p:sp>
      <p:sp>
        <p:nvSpPr>
          <p:cNvPr id="21" name="TextBox 20"/>
          <p:cNvSpPr txBox="1"/>
          <p:nvPr/>
        </p:nvSpPr>
        <p:spPr>
          <a:xfrm>
            <a:off x="673100" y="8915400"/>
            <a:ext cx="6461125" cy="531813"/>
          </a:xfrm>
          <a:prstGeom prst="rect">
            <a:avLst/>
          </a:prstGeom>
          <a:solidFill>
            <a:srgbClr val="C7BFD4"/>
          </a:solidFill>
          <a:ln>
            <a:noFill/>
          </a:ln>
        </p:spPr>
        <p:style>
          <a:lnRef idx="2">
            <a:schemeClr val="accent3"/>
          </a:lnRef>
          <a:fillRef idx="1">
            <a:schemeClr val="lt1"/>
          </a:fillRef>
          <a:effectRef idx="0">
            <a:schemeClr val="accent3"/>
          </a:effectRef>
          <a:fontRef idx="minor">
            <a:schemeClr val="dk1"/>
          </a:fontRef>
        </p:style>
        <p:txBody>
          <a:bodyPr>
            <a:spAutoFit/>
          </a:bodyPr>
          <a:lstStyle/>
          <a:p>
            <a:pPr>
              <a:lnSpc>
                <a:spcPct val="95000"/>
              </a:lnSpc>
              <a:spcBef>
                <a:spcPct val="30000"/>
              </a:spcBef>
              <a:buFont typeface="Wingdings" pitchFamily="2" charset="2"/>
              <a:buNone/>
              <a:defRPr/>
            </a:pPr>
            <a:r>
              <a:rPr lang="ru-RU" sz="1000" b="1" dirty="0">
                <a:solidFill>
                  <a:schemeClr val="bg1"/>
                </a:solidFill>
                <a:latin typeface="+mj-lt"/>
              </a:rPr>
              <a:t>Мы можем предложить структурные продукты, иностранные инвестиционные фонды, а также акции и облигации отдельных компаний</a:t>
            </a:r>
            <a:r>
              <a:rPr lang="en-US" sz="1000" b="1" dirty="0">
                <a:solidFill>
                  <a:schemeClr val="bg1"/>
                </a:solidFill>
                <a:latin typeface="+mj-lt"/>
              </a:rPr>
              <a:t>*</a:t>
            </a:r>
            <a:r>
              <a:rPr lang="ru-RU" sz="1000" b="1" dirty="0">
                <a:solidFill>
                  <a:schemeClr val="bg1"/>
                </a:solidFill>
                <a:latin typeface="+mj-lt"/>
              </a:rPr>
              <a:t>, с помощью которых можно реализовать данные инвестиционные идеи. Более подробную информацию вы можете узнать у своего банкира.</a:t>
            </a:r>
          </a:p>
        </p:txBody>
      </p:sp>
      <p:sp>
        <p:nvSpPr>
          <p:cNvPr id="36152" name="TextBox 5"/>
          <p:cNvSpPr txBox="1">
            <a:spLocks noChangeArrowheads="1"/>
          </p:cNvSpPr>
          <p:nvPr/>
        </p:nvSpPr>
        <p:spPr bwMode="auto">
          <a:xfrm>
            <a:off x="458788" y="5067300"/>
            <a:ext cx="3348000" cy="1161857"/>
          </a:xfrm>
          <a:prstGeom prst="rect">
            <a:avLst/>
          </a:prstGeom>
          <a:noFill/>
          <a:ln w="9525">
            <a:noFill/>
            <a:miter lim="800000"/>
            <a:headEnd/>
            <a:tailEnd/>
          </a:ln>
        </p:spPr>
        <p:txBody>
          <a:bodyPr>
            <a:spAutoFit/>
          </a:bodyPr>
          <a:lstStyle/>
          <a:p>
            <a:pPr algn="just">
              <a:lnSpc>
                <a:spcPct val="95000"/>
              </a:lnSpc>
              <a:spcBef>
                <a:spcPct val="30000"/>
              </a:spcBef>
              <a:buSzPct val="100000"/>
              <a:buFont typeface="Wingdings" pitchFamily="2" charset="2"/>
              <a:buNone/>
            </a:pPr>
            <a:r>
              <a:rPr lang="ru-RU" sz="1000" b="1" dirty="0">
                <a:solidFill>
                  <a:srgbClr val="5D5D5D"/>
                </a:solidFill>
              </a:rPr>
              <a:t>Акции золотодобывающих компаний</a:t>
            </a:r>
          </a:p>
          <a:p>
            <a:pPr algn="just">
              <a:lnSpc>
                <a:spcPct val="95000"/>
              </a:lnSpc>
              <a:spcBef>
                <a:spcPct val="30000"/>
              </a:spcBef>
              <a:buFont typeface="Wingdings" pitchFamily="2" charset="2"/>
              <a:buNone/>
            </a:pPr>
            <a:r>
              <a:rPr lang="ru-RU" sz="1000" dirty="0" smtClean="0">
                <a:solidFill>
                  <a:srgbClr val="5D5D5D"/>
                </a:solidFill>
              </a:rPr>
              <a:t>Как мы уже отмечали, цена золота нашла техническую поддержку на текущих уровнях. Для нас это сигнал к обратной покупке акций золотодобывающих компаний. Войти можно либо напрямую, либо с помощью инвестиционных продуктов, предполагающих защиту капитала.</a:t>
            </a:r>
            <a:endParaRPr lang="ru-RU" sz="1000" dirty="0">
              <a:solidFill>
                <a:srgbClr val="5D5D5D"/>
              </a:solidFill>
            </a:endParaRPr>
          </a:p>
        </p:txBody>
      </p:sp>
      <p:sp>
        <p:nvSpPr>
          <p:cNvPr id="12" name="TextBox 11"/>
          <p:cNvSpPr txBox="1"/>
          <p:nvPr/>
        </p:nvSpPr>
        <p:spPr>
          <a:xfrm>
            <a:off x="4041775" y="4737100"/>
            <a:ext cx="3168650" cy="214313"/>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a:t>
            </a:r>
            <a:endParaRPr lang="ru-RU" sz="800" i="1" dirty="0">
              <a:solidFill>
                <a:srgbClr val="5D5D5D"/>
              </a:solidFill>
              <a:latin typeface="Arial" charset="0"/>
            </a:endParaRPr>
          </a:p>
        </p:txBody>
      </p:sp>
      <p:sp>
        <p:nvSpPr>
          <p:cNvPr id="13" name="TextBox 12"/>
          <p:cNvSpPr txBox="1"/>
          <p:nvPr/>
        </p:nvSpPr>
        <p:spPr>
          <a:xfrm>
            <a:off x="468313" y="4737100"/>
            <a:ext cx="3168650" cy="214313"/>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a:t>
            </a:r>
            <a:endParaRPr lang="ru-RU" sz="800" i="1" dirty="0">
              <a:solidFill>
                <a:srgbClr val="5D5D5D"/>
              </a:solidFill>
              <a:latin typeface="Arial" charset="0"/>
            </a:endParaRPr>
          </a:p>
        </p:txBody>
      </p:sp>
      <p:sp>
        <p:nvSpPr>
          <p:cNvPr id="15" name="TextBox 14"/>
          <p:cNvSpPr txBox="1"/>
          <p:nvPr/>
        </p:nvSpPr>
        <p:spPr>
          <a:xfrm>
            <a:off x="500063" y="8656638"/>
            <a:ext cx="3168650" cy="215900"/>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a:t>
            </a:r>
            <a:endParaRPr lang="ru-RU" sz="800" i="1" dirty="0">
              <a:solidFill>
                <a:srgbClr val="5D5D5D"/>
              </a:solidFill>
              <a:latin typeface="Arial" charset="0"/>
            </a:endParaRPr>
          </a:p>
        </p:txBody>
      </p:sp>
      <p:sp>
        <p:nvSpPr>
          <p:cNvPr id="16" name="TextBox 15"/>
          <p:cNvSpPr txBox="1"/>
          <p:nvPr/>
        </p:nvSpPr>
        <p:spPr>
          <a:xfrm>
            <a:off x="4041775" y="8636000"/>
            <a:ext cx="3168650" cy="214313"/>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a:t>
            </a:r>
            <a:endParaRPr lang="ru-RU" sz="800" i="1" dirty="0">
              <a:solidFill>
                <a:srgbClr val="5D5D5D"/>
              </a:solidFill>
              <a:latin typeface="Arial" charset="0"/>
            </a:endParaRPr>
          </a:p>
        </p:txBody>
      </p:sp>
      <p:sp>
        <p:nvSpPr>
          <p:cNvPr id="36157" name="TextBox 16"/>
          <p:cNvSpPr txBox="1">
            <a:spLocks noChangeArrowheads="1"/>
          </p:cNvSpPr>
          <p:nvPr/>
        </p:nvSpPr>
        <p:spPr bwMode="auto">
          <a:xfrm>
            <a:off x="633413" y="9517063"/>
            <a:ext cx="6665912" cy="327025"/>
          </a:xfrm>
          <a:prstGeom prst="rect">
            <a:avLst/>
          </a:prstGeom>
          <a:noFill/>
          <a:ln w="9525">
            <a:noFill/>
            <a:miter lim="800000"/>
            <a:headEnd/>
            <a:tailEnd/>
          </a:ln>
        </p:spPr>
        <p:txBody>
          <a:bodyPr>
            <a:spAutoFit/>
          </a:bodyPr>
          <a:lstStyle/>
          <a:p>
            <a:pPr>
              <a:lnSpc>
                <a:spcPct val="95000"/>
              </a:lnSpc>
              <a:spcBef>
                <a:spcPct val="30000"/>
              </a:spcBef>
              <a:buFont typeface="Wingdings" pitchFamily="2" charset="2"/>
              <a:buNone/>
            </a:pPr>
            <a:r>
              <a:rPr lang="ru-RU" sz="800" i="1" dirty="0">
                <a:solidFill>
                  <a:srgbClr val="5D5D5D"/>
                </a:solidFill>
              </a:rPr>
              <a:t>* Иностранные ценные бумаги, не допущенные к торгам на российской бирже, могут приобретаться только квалифицированными </a:t>
            </a:r>
            <a:r>
              <a:rPr lang="ru-RU" sz="800" i="1" dirty="0" smtClean="0">
                <a:solidFill>
                  <a:srgbClr val="5D5D5D"/>
                </a:solidFill>
              </a:rPr>
              <a:t>инвесторами.</a:t>
            </a:r>
            <a:endParaRPr lang="ru-RU" sz="800" i="1" dirty="0">
              <a:solidFill>
                <a:srgbClr val="5D5D5D"/>
              </a:solidFill>
            </a:endParaRPr>
          </a:p>
        </p:txBody>
      </p:sp>
      <p:sp>
        <p:nvSpPr>
          <p:cNvPr id="36158" name="Title 2"/>
          <p:cNvSpPr txBox="1">
            <a:spLocks/>
          </p:cNvSpPr>
          <p:nvPr/>
        </p:nvSpPr>
        <p:spPr bwMode="auto">
          <a:xfrm>
            <a:off x="2927350" y="10112375"/>
            <a:ext cx="4203700" cy="560388"/>
          </a:xfrm>
          <a:prstGeom prst="rect">
            <a:avLst/>
          </a:prstGeom>
          <a:noFill/>
          <a:ln w="9525">
            <a:noFill/>
            <a:miter lim="800000"/>
            <a:headEnd/>
            <a:tailEnd/>
          </a:ln>
        </p:spPr>
        <p:txBody>
          <a:bodyPr lIns="0" tIns="0" rIns="0" bIns="0" anchor="ctr"/>
          <a:lstStyle/>
          <a:p>
            <a:pPr algn="r">
              <a:lnSpc>
                <a:spcPct val="95000"/>
              </a:lnSpc>
              <a:spcBef>
                <a:spcPct val="30000"/>
              </a:spcBef>
              <a:buFont typeface="Wingdings" pitchFamily="2" charset="2"/>
              <a:buNone/>
            </a:pPr>
            <a:r>
              <a:rPr lang="ru-RU" sz="1300" dirty="0">
                <a:solidFill>
                  <a:srgbClr val="5D5D5D"/>
                </a:solidFill>
                <a:ea typeface="MS PGothic" pitchFamily="34" charset="-128"/>
                <a:cs typeface="Arial" pitchFamily="34" charset="0"/>
              </a:rPr>
              <a:t>Ежемесячный обзор</a:t>
            </a:r>
            <a:r>
              <a:rPr lang="en-US" sz="1300" dirty="0">
                <a:solidFill>
                  <a:srgbClr val="5D5D5D"/>
                </a:solidFill>
                <a:ea typeface="MS PGothic" pitchFamily="34" charset="-128"/>
                <a:cs typeface="Arial" pitchFamily="34" charset="0"/>
              </a:rPr>
              <a:t> </a:t>
            </a:r>
            <a:r>
              <a:rPr lang="ru-RU" sz="1300" dirty="0">
                <a:solidFill>
                  <a:srgbClr val="5D5D5D"/>
                </a:solidFill>
                <a:ea typeface="MS PGothic" pitchFamily="34" charset="-128"/>
                <a:cs typeface="Arial" pitchFamily="34" charset="0"/>
              </a:rPr>
              <a:t>рынков </a:t>
            </a:r>
            <a:r>
              <a:rPr lang="en-US" sz="1300" dirty="0">
                <a:solidFill>
                  <a:srgbClr val="5D5D5D"/>
                </a:solidFill>
                <a:ea typeface="MS PGothic" pitchFamily="34" charset="-128"/>
                <a:cs typeface="Arial" pitchFamily="34" charset="0"/>
              </a:rPr>
              <a:t>| </a:t>
            </a:r>
            <a:r>
              <a:rPr lang="ru-RU" sz="1300" dirty="0" smtClean="0">
                <a:solidFill>
                  <a:srgbClr val="5D5D5D"/>
                </a:solidFill>
                <a:ea typeface="MS PGothic" pitchFamily="34" charset="-128"/>
                <a:cs typeface="Arial" pitchFamily="34" charset="0"/>
              </a:rPr>
              <a:t>июнь 2017</a:t>
            </a:r>
            <a:endParaRPr lang="en-US" sz="1300" dirty="0">
              <a:solidFill>
                <a:srgbClr val="5D5D5D"/>
              </a:solidFill>
              <a:ea typeface="MS PGothic" pitchFamily="34" charset="-128"/>
              <a:cs typeface="Arial" pitchFamily="34" charset="0"/>
            </a:endParaRPr>
          </a:p>
        </p:txBody>
      </p:sp>
      <p:sp>
        <p:nvSpPr>
          <p:cNvPr id="36159" name="TextBox 18"/>
          <p:cNvSpPr txBox="1">
            <a:spLocks noChangeArrowheads="1"/>
          </p:cNvSpPr>
          <p:nvPr/>
        </p:nvSpPr>
        <p:spPr bwMode="auto">
          <a:xfrm>
            <a:off x="3967163" y="5067300"/>
            <a:ext cx="3348000" cy="1161857"/>
          </a:xfrm>
          <a:prstGeom prst="rect">
            <a:avLst/>
          </a:prstGeom>
          <a:noFill/>
          <a:ln w="9525">
            <a:noFill/>
            <a:miter lim="800000"/>
            <a:headEnd/>
            <a:tailEnd/>
          </a:ln>
        </p:spPr>
        <p:txBody>
          <a:bodyPr>
            <a:spAutoFit/>
          </a:bodyPr>
          <a:lstStyle/>
          <a:p>
            <a:pPr algn="just">
              <a:lnSpc>
                <a:spcPct val="95000"/>
              </a:lnSpc>
              <a:spcBef>
                <a:spcPct val="30000"/>
              </a:spcBef>
              <a:buSzPct val="100000"/>
              <a:buFont typeface="Wingdings" pitchFamily="2" charset="2"/>
              <a:buNone/>
            </a:pPr>
            <a:r>
              <a:rPr lang="ru-RU" sz="1000" b="1" dirty="0">
                <a:solidFill>
                  <a:srgbClr val="5D5D5D"/>
                </a:solidFill>
              </a:rPr>
              <a:t>Акции </a:t>
            </a:r>
            <a:r>
              <a:rPr lang="ru-RU" sz="1000" b="1" dirty="0" smtClean="0">
                <a:solidFill>
                  <a:srgbClr val="5D5D5D"/>
                </a:solidFill>
              </a:rPr>
              <a:t>металлургических компаний</a:t>
            </a:r>
            <a:endParaRPr lang="ru-RU" sz="1000" b="1" dirty="0">
              <a:solidFill>
                <a:srgbClr val="5D5D5D"/>
              </a:solidFill>
            </a:endParaRPr>
          </a:p>
          <a:p>
            <a:pPr algn="just">
              <a:lnSpc>
                <a:spcPct val="95000"/>
              </a:lnSpc>
              <a:spcBef>
                <a:spcPct val="30000"/>
              </a:spcBef>
              <a:buFont typeface="Wingdings" pitchFamily="2" charset="2"/>
              <a:buNone/>
            </a:pPr>
            <a:r>
              <a:rPr lang="ru-RU" sz="1000" dirty="0" smtClean="0">
                <a:solidFill>
                  <a:srgbClr val="5D5D5D"/>
                </a:solidFill>
              </a:rPr>
              <a:t>Мы </a:t>
            </a:r>
            <a:r>
              <a:rPr lang="ru-RU" sz="1000" dirty="0">
                <a:solidFill>
                  <a:srgbClr val="5D5D5D"/>
                </a:solidFill>
              </a:rPr>
              <a:t>предлагаем небольшую часть портфеля акций распределить в этот сектор</a:t>
            </a:r>
            <a:r>
              <a:rPr lang="ru-RU" sz="1000" dirty="0" smtClean="0">
                <a:solidFill>
                  <a:srgbClr val="5D5D5D"/>
                </a:solidFill>
              </a:rPr>
              <a:t>. Падение цен на металлы оказало давление на котировки акций компаний сектора. </a:t>
            </a:r>
            <a:r>
              <a:rPr lang="ru-RU" sz="1000" dirty="0">
                <a:solidFill>
                  <a:srgbClr val="5D5D5D"/>
                </a:solidFill>
              </a:rPr>
              <a:t>Войти можно либо напрямую, либо с помощью инвестиционных продуктов, предполагающих защиту капитала.</a:t>
            </a:r>
          </a:p>
        </p:txBody>
      </p:sp>
      <p:graphicFrame>
        <p:nvGraphicFramePr>
          <p:cNvPr id="7" name="Object 6"/>
          <p:cNvGraphicFramePr>
            <a:graphicFrameLocks noChangeAspect="1"/>
          </p:cNvGraphicFramePr>
          <p:nvPr>
            <p:extLst>
              <p:ext uri="{D42A27DB-BD31-4B8C-83A1-F6EECF244321}">
                <p14:modId xmlns:p14="http://schemas.microsoft.com/office/powerpoint/2010/main" val="1929438061"/>
              </p:ext>
            </p:extLst>
          </p:nvPr>
        </p:nvGraphicFramePr>
        <p:xfrm>
          <a:off x="320675" y="2700338"/>
          <a:ext cx="3429032" cy="2055212"/>
        </p:xfrm>
        <a:graphic>
          <a:graphicData uri="http://schemas.openxmlformats.org/presentationml/2006/ole">
            <mc:AlternateContent xmlns:mc="http://schemas.openxmlformats.org/markup-compatibility/2006">
              <mc:Choice xmlns:v="urn:schemas-microsoft-com:vml" Requires="v">
                <p:oleObj spid="_x0000_s38661" name="Worksheet" r:id="rId3" imgW="4572042" imgH="2740283" progId="Excel.Sheet.12">
                  <p:link updateAutomatic="1"/>
                </p:oleObj>
              </mc:Choice>
              <mc:Fallback>
                <p:oleObj name="Worksheet" r:id="rId3" imgW="4572042" imgH="2740283" progId="Excel.Sheet.12">
                  <p:link updateAutomatic="1"/>
                  <p:pic>
                    <p:nvPicPr>
                      <p:cNvPr id="0" name=""/>
                      <p:cNvPicPr/>
                      <p:nvPr/>
                    </p:nvPicPr>
                    <p:blipFill>
                      <a:blip r:embed="rId4"/>
                      <a:stretch>
                        <a:fillRect/>
                      </a:stretch>
                    </p:blipFill>
                    <p:spPr>
                      <a:xfrm>
                        <a:off x="320675" y="2700338"/>
                        <a:ext cx="3429032" cy="2055212"/>
                      </a:xfrm>
                      <a:prstGeom prst="rect">
                        <a:avLst/>
                      </a:prstGeom>
                    </p:spPr>
                  </p:pic>
                </p:oleObj>
              </mc:Fallback>
            </mc:AlternateContent>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2252777165"/>
              </p:ext>
            </p:extLst>
          </p:nvPr>
        </p:nvGraphicFramePr>
        <p:xfrm>
          <a:off x="3848100" y="2703513"/>
          <a:ext cx="3421063" cy="2049462"/>
        </p:xfrm>
        <a:graphic>
          <a:graphicData uri="http://schemas.openxmlformats.org/presentationml/2006/ole">
            <mc:AlternateContent xmlns:mc="http://schemas.openxmlformats.org/markup-compatibility/2006">
              <mc:Choice xmlns:v="urn:schemas-microsoft-com:vml" Requires="v">
                <p:oleObj spid="_x0000_s38662" name="Worksheet" r:id="rId5" imgW="4562663" imgH="2733751" progId="Excel.Sheet.12">
                  <p:link updateAutomatic="1"/>
                </p:oleObj>
              </mc:Choice>
              <mc:Fallback>
                <p:oleObj name="Worksheet" r:id="rId5" imgW="4562663" imgH="2733751" progId="Excel.Sheet.12">
                  <p:link updateAutomatic="1"/>
                  <p:pic>
                    <p:nvPicPr>
                      <p:cNvPr id="0" name=""/>
                      <p:cNvPicPr/>
                      <p:nvPr/>
                    </p:nvPicPr>
                    <p:blipFill>
                      <a:blip r:embed="rId6"/>
                      <a:stretch>
                        <a:fillRect/>
                      </a:stretch>
                    </p:blipFill>
                    <p:spPr>
                      <a:xfrm>
                        <a:off x="3848100" y="2703513"/>
                        <a:ext cx="3421063" cy="2049462"/>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4115256030"/>
              </p:ext>
            </p:extLst>
          </p:nvPr>
        </p:nvGraphicFramePr>
        <p:xfrm>
          <a:off x="323850" y="6572250"/>
          <a:ext cx="3421063" cy="2051050"/>
        </p:xfrm>
        <a:graphic>
          <a:graphicData uri="http://schemas.openxmlformats.org/presentationml/2006/ole">
            <mc:AlternateContent xmlns:mc="http://schemas.openxmlformats.org/markup-compatibility/2006">
              <mc:Choice xmlns:v="urn:schemas-microsoft-com:vml" Requires="v">
                <p:oleObj spid="_x0000_s38663" name="Worksheet" r:id="rId7" imgW="4562663" imgH="2733751" progId="Excel.Sheet.12">
                  <p:link updateAutomatic="1"/>
                </p:oleObj>
              </mc:Choice>
              <mc:Fallback>
                <p:oleObj name="Worksheet" r:id="rId7" imgW="4562663" imgH="2733751" progId="Excel.Sheet.12">
                  <p:link updateAutomatic="1"/>
                  <p:pic>
                    <p:nvPicPr>
                      <p:cNvPr id="0" name=""/>
                      <p:cNvPicPr/>
                      <p:nvPr/>
                    </p:nvPicPr>
                    <p:blipFill>
                      <a:blip r:embed="rId8"/>
                      <a:stretch>
                        <a:fillRect/>
                      </a:stretch>
                    </p:blipFill>
                    <p:spPr>
                      <a:xfrm>
                        <a:off x="323850" y="6572250"/>
                        <a:ext cx="3421063" cy="2051050"/>
                      </a:xfrm>
                      <a:prstGeom prst="rect">
                        <a:avLst/>
                      </a:prstGeom>
                    </p:spPr>
                  </p:pic>
                </p:oleObj>
              </mc:Fallback>
            </mc:AlternateContent>
          </a:graphicData>
        </a:graphic>
      </p:graphicFrame>
      <p:graphicFrame>
        <p:nvGraphicFramePr>
          <p:cNvPr id="10" name="Object 9"/>
          <p:cNvGraphicFramePr>
            <a:graphicFrameLocks noChangeAspect="1"/>
          </p:cNvGraphicFramePr>
          <p:nvPr>
            <p:extLst>
              <p:ext uri="{D42A27DB-BD31-4B8C-83A1-F6EECF244321}">
                <p14:modId xmlns:p14="http://schemas.microsoft.com/office/powerpoint/2010/main" val="101798746"/>
              </p:ext>
            </p:extLst>
          </p:nvPr>
        </p:nvGraphicFramePr>
        <p:xfrm>
          <a:off x="3844386" y="6567006"/>
          <a:ext cx="3427952" cy="2056294"/>
        </p:xfrm>
        <a:graphic>
          <a:graphicData uri="http://schemas.openxmlformats.org/presentationml/2006/ole">
            <mc:AlternateContent xmlns:mc="http://schemas.openxmlformats.org/markup-compatibility/2006">
              <mc:Choice xmlns:v="urn:schemas-microsoft-com:vml" Requires="v">
                <p:oleObj spid="_x0000_s38664" name="Worksheet" r:id="rId9" imgW="4570603" imgH="2741725" progId="Excel.Sheet.12">
                  <p:link updateAutomatic="1"/>
                </p:oleObj>
              </mc:Choice>
              <mc:Fallback>
                <p:oleObj name="Worksheet" r:id="rId9" imgW="4570603" imgH="2741725" progId="Excel.Sheet.12">
                  <p:link updateAutomatic="1"/>
                  <p:pic>
                    <p:nvPicPr>
                      <p:cNvPr id="0" name=""/>
                      <p:cNvPicPr/>
                      <p:nvPr/>
                    </p:nvPicPr>
                    <p:blipFill>
                      <a:blip r:embed="rId10"/>
                      <a:stretch>
                        <a:fillRect/>
                      </a:stretch>
                    </p:blipFill>
                    <p:spPr>
                      <a:xfrm>
                        <a:off x="3844386" y="6567006"/>
                        <a:ext cx="3427952" cy="2056294"/>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p:cNvSpPr>
            <a:spLocks noGrp="1"/>
          </p:cNvSpPr>
          <p:nvPr/>
        </p:nvSpPr>
        <p:spPr>
          <a:xfrm>
            <a:off x="420688" y="1400175"/>
            <a:ext cx="3168650" cy="1497013"/>
          </a:xfrm>
          <a:prstGeom prst="rect">
            <a:avLst/>
          </a:prstGeom>
          <a:solidFill>
            <a:srgbClr val="C0C866"/>
          </a:solidFill>
          <a:ln>
            <a:noFill/>
          </a:ln>
          <a:effectLst/>
        </p:spPr>
        <p:style>
          <a:lnRef idx="3">
            <a:schemeClr val="lt1"/>
          </a:lnRef>
          <a:fillRef idx="1">
            <a:schemeClr val="accent3"/>
          </a:fillRef>
          <a:effectRef idx="1">
            <a:schemeClr val="accent3"/>
          </a:effectRef>
          <a:fontRef idx="minor">
            <a:schemeClr val="lt1"/>
          </a:fontRef>
        </p:style>
        <p:txBody>
          <a:bodyPr anchor="ct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lt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lt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lt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9pPr>
          </a:lstStyle>
          <a:p>
            <a:pPr marL="0" indent="0">
              <a:buFont typeface="Arial" panose="020B0604020202020204" pitchFamily="34" charset="0"/>
              <a:buNone/>
              <a:defRPr/>
            </a:pPr>
            <a:r>
              <a:rPr lang="ru-RU" sz="1200" b="1" dirty="0" smtClean="0"/>
              <a:t>Падение нефти и новые санкции: ослабление рубля</a:t>
            </a:r>
          </a:p>
        </p:txBody>
      </p:sp>
      <p:sp>
        <p:nvSpPr>
          <p:cNvPr id="21352" name="TextBox 9"/>
          <p:cNvSpPr txBox="1">
            <a:spLocks noChangeArrowheads="1"/>
          </p:cNvSpPr>
          <p:nvPr/>
        </p:nvSpPr>
        <p:spPr bwMode="auto">
          <a:xfrm>
            <a:off x="321965" y="2994025"/>
            <a:ext cx="3348000" cy="1546577"/>
          </a:xfrm>
          <a:prstGeom prst="rect">
            <a:avLst/>
          </a:prstGeom>
          <a:noFill/>
          <a:ln w="9525">
            <a:noFill/>
            <a:miter lim="800000"/>
            <a:headEnd/>
            <a:tailEnd/>
          </a:ln>
        </p:spPr>
        <p:txBody>
          <a:bodyPr>
            <a:spAutoFit/>
          </a:bodyPr>
          <a:lstStyle/>
          <a:p>
            <a:pPr marL="285750" indent="-285750" algn="just">
              <a:lnSpc>
                <a:spcPct val="95000"/>
              </a:lnSpc>
              <a:spcBef>
                <a:spcPct val="30000"/>
              </a:spcBef>
              <a:buSzPct val="150000"/>
              <a:buFont typeface="Arial" panose="020B0604020202020204" pitchFamily="34" charset="0"/>
              <a:buChar char="•"/>
              <a:defRPr/>
            </a:pPr>
            <a:r>
              <a:rPr lang="ru-RU" sz="1000" dirty="0" smtClean="0">
                <a:solidFill>
                  <a:srgbClr val="5D5D5D"/>
                </a:solidFill>
                <a:latin typeface="Arial" charset="0"/>
              </a:rPr>
              <a:t>В условиях падения цен на нефть и введения новых санкций против России российский рынок акций снизился, но незначительно.</a:t>
            </a:r>
          </a:p>
          <a:p>
            <a:pPr marL="285750" indent="-285750" algn="just">
              <a:lnSpc>
                <a:spcPct val="95000"/>
              </a:lnSpc>
              <a:spcBef>
                <a:spcPct val="30000"/>
              </a:spcBef>
              <a:buSzPct val="150000"/>
              <a:buFont typeface="Arial" panose="020B0604020202020204" pitchFamily="34" charset="0"/>
              <a:buChar char="•"/>
              <a:defRPr/>
            </a:pPr>
            <a:r>
              <a:rPr lang="ru-RU" sz="1000" dirty="0" smtClean="0">
                <a:solidFill>
                  <a:srgbClr val="5D5D5D"/>
                </a:solidFill>
                <a:latin typeface="Arial" charset="0"/>
              </a:rPr>
              <a:t>Несмотря на неблагоприятную конъюнктуру, Россия успешно разместила суверенный долг. Спрос на российские активы присутствует.</a:t>
            </a:r>
            <a:endParaRPr lang="ru-RU" sz="1000" dirty="0">
              <a:solidFill>
                <a:srgbClr val="5D5D5D"/>
              </a:solidFill>
              <a:latin typeface="Arial" charset="0"/>
            </a:endParaRPr>
          </a:p>
          <a:p>
            <a:pPr marL="285750" indent="-285750" algn="just">
              <a:lnSpc>
                <a:spcPct val="95000"/>
              </a:lnSpc>
              <a:spcBef>
                <a:spcPct val="30000"/>
              </a:spcBef>
              <a:buSzPct val="150000"/>
              <a:buFont typeface="Arial" panose="020B0604020202020204" pitchFamily="34" charset="0"/>
              <a:buChar char="•"/>
              <a:defRPr/>
            </a:pPr>
            <a:r>
              <a:rPr lang="ru-RU" sz="1000" dirty="0" smtClean="0">
                <a:solidFill>
                  <a:srgbClr val="5D5D5D"/>
                </a:solidFill>
                <a:latin typeface="Arial" charset="0"/>
              </a:rPr>
              <a:t>На последнем заседании ЦБ РФ понизил ставку на 25 </a:t>
            </a:r>
            <a:r>
              <a:rPr lang="ru-RU" sz="1000" dirty="0" err="1" smtClean="0">
                <a:solidFill>
                  <a:srgbClr val="5D5D5D"/>
                </a:solidFill>
                <a:latin typeface="Arial" charset="0"/>
              </a:rPr>
              <a:t>б.п</a:t>
            </a:r>
            <a:r>
              <a:rPr lang="ru-RU" sz="1000" dirty="0" smtClean="0">
                <a:solidFill>
                  <a:srgbClr val="5D5D5D"/>
                </a:solidFill>
                <a:latin typeface="Arial" charset="0"/>
              </a:rPr>
              <a:t>.</a:t>
            </a:r>
            <a:endParaRPr lang="ru-RU" sz="1000" dirty="0">
              <a:solidFill>
                <a:srgbClr val="5D5D5D"/>
              </a:solidFill>
              <a:latin typeface="Arial" charset="0"/>
            </a:endParaRPr>
          </a:p>
          <a:p>
            <a:pPr algn="just">
              <a:lnSpc>
                <a:spcPct val="95000"/>
              </a:lnSpc>
              <a:spcBef>
                <a:spcPct val="30000"/>
              </a:spcBef>
              <a:buSzPct val="150000"/>
              <a:defRPr/>
            </a:pPr>
            <a:endParaRPr lang="ru-RU" sz="1000" dirty="0">
              <a:solidFill>
                <a:srgbClr val="5D5D5D"/>
              </a:solidFill>
              <a:latin typeface="Arial" charset="0"/>
            </a:endParaRPr>
          </a:p>
        </p:txBody>
      </p:sp>
      <p:sp>
        <p:nvSpPr>
          <p:cNvPr id="3" name="Title 2"/>
          <p:cNvSpPr>
            <a:spLocks noGrp="1"/>
          </p:cNvSpPr>
          <p:nvPr>
            <p:ph type="title"/>
          </p:nvPr>
        </p:nvSpPr>
        <p:spPr>
          <a:xfrm>
            <a:off x="446088" y="428625"/>
            <a:ext cx="5419725" cy="635000"/>
          </a:xfrm>
        </p:spPr>
        <p:txBody>
          <a:bodyPr/>
          <a:lstStyle/>
          <a:p>
            <a:pPr lvl="1" eaLnBrk="1" fontAlgn="auto" hangingPunct="1">
              <a:spcBef>
                <a:spcPts val="0"/>
              </a:spcBef>
              <a:spcAft>
                <a:spcPts val="0"/>
              </a:spcAft>
              <a:defRPr/>
            </a:pPr>
            <a:r>
              <a:rPr lang="ru-RU" sz="1200" b="0" kern="1200" dirty="0">
                <a:solidFill>
                  <a:srgbClr val="5D5D5D"/>
                </a:solidFill>
              </a:rPr>
              <a:t>РОССИЯ: МАКРОЭКОНОМИКА И ИНВЕСТИЦИОННАЯ СТРАТЕГИЯ</a:t>
            </a:r>
          </a:p>
        </p:txBody>
      </p:sp>
      <p:sp>
        <p:nvSpPr>
          <p:cNvPr id="36934" name="TextBox 11"/>
          <p:cNvSpPr txBox="1">
            <a:spLocks noChangeArrowheads="1"/>
          </p:cNvSpPr>
          <p:nvPr/>
        </p:nvSpPr>
        <p:spPr bwMode="auto">
          <a:xfrm>
            <a:off x="141890" y="4728552"/>
            <a:ext cx="3528075" cy="2962349"/>
          </a:xfrm>
          <a:prstGeom prst="rect">
            <a:avLst/>
          </a:prstGeom>
          <a:noFill/>
          <a:ln w="9525">
            <a:noFill/>
            <a:miter lim="800000"/>
            <a:headEnd/>
            <a:tailEnd/>
          </a:ln>
        </p:spPr>
        <p:txBody>
          <a:bodyPr wrap="square">
            <a:spAutoFit/>
          </a:bodyPr>
          <a:lstStyle/>
          <a:p>
            <a:pPr algn="just">
              <a:lnSpc>
                <a:spcPct val="95000"/>
              </a:lnSpc>
              <a:spcBef>
                <a:spcPct val="30000"/>
              </a:spcBef>
              <a:buFont typeface="Wingdings" pitchFamily="2" charset="2"/>
              <a:buNone/>
            </a:pPr>
            <a:r>
              <a:rPr lang="ru-RU" sz="1000" b="1" dirty="0" smtClean="0">
                <a:solidFill>
                  <a:srgbClr val="5D5D5D"/>
                </a:solidFill>
              </a:rPr>
              <a:t>Акции</a:t>
            </a:r>
            <a:endParaRPr lang="ru-RU" sz="1000" b="1" dirty="0">
              <a:solidFill>
                <a:srgbClr val="5D5D5D"/>
              </a:solidFill>
            </a:endParaRPr>
          </a:p>
          <a:p>
            <a:pPr algn="just">
              <a:lnSpc>
                <a:spcPct val="95000"/>
              </a:lnSpc>
              <a:spcBef>
                <a:spcPct val="30000"/>
              </a:spcBef>
              <a:buFont typeface="Wingdings" pitchFamily="2" charset="2"/>
              <a:buNone/>
            </a:pPr>
            <a:r>
              <a:rPr lang="ru-RU" sz="1000" dirty="0">
                <a:solidFill>
                  <a:srgbClr val="5D5D5D"/>
                </a:solidFill>
              </a:rPr>
              <a:t>Статистика запасов нефти и неуверенность участников рынка в эффективности действий участников соглашения ОПЕК</a:t>
            </a:r>
            <a:r>
              <a:rPr lang="ru-RU" sz="1000" dirty="0" smtClean="0">
                <a:solidFill>
                  <a:srgbClr val="5D5D5D"/>
                </a:solidFill>
              </a:rPr>
              <a:t>+ </a:t>
            </a:r>
            <a:r>
              <a:rPr lang="ru-RU" sz="1000" dirty="0">
                <a:solidFill>
                  <a:srgbClr val="5D5D5D"/>
                </a:solidFill>
              </a:rPr>
              <a:t>отправили цены на нефть ниже </a:t>
            </a:r>
            <a:r>
              <a:rPr lang="en-US" sz="1000" dirty="0" smtClean="0">
                <a:solidFill>
                  <a:srgbClr val="5D5D5D"/>
                </a:solidFill>
              </a:rPr>
              <a:t>$</a:t>
            </a:r>
            <a:r>
              <a:rPr lang="ru-RU" sz="1000" dirty="0" smtClean="0">
                <a:solidFill>
                  <a:srgbClr val="5D5D5D"/>
                </a:solidFill>
              </a:rPr>
              <a:t>50 за </a:t>
            </a:r>
            <a:r>
              <a:rPr lang="ru-RU" sz="1000" dirty="0">
                <a:solidFill>
                  <a:srgbClr val="5D5D5D"/>
                </a:solidFill>
              </a:rPr>
              <a:t>баррель марки </a:t>
            </a:r>
            <a:r>
              <a:rPr lang="ru-RU" sz="1000" dirty="0" err="1" smtClean="0">
                <a:solidFill>
                  <a:srgbClr val="5D5D5D"/>
                </a:solidFill>
              </a:rPr>
              <a:t>Brent</a:t>
            </a:r>
            <a:r>
              <a:rPr lang="ru-RU" sz="1000" dirty="0" smtClean="0">
                <a:solidFill>
                  <a:srgbClr val="5D5D5D"/>
                </a:solidFill>
              </a:rPr>
              <a:t>. </a:t>
            </a:r>
            <a:r>
              <a:rPr lang="ru-RU" sz="1000" dirty="0">
                <a:solidFill>
                  <a:srgbClr val="5D5D5D"/>
                </a:solidFill>
              </a:rPr>
              <a:t>Подготовка новых санкций против России Конгрессом США и возможность включения в пакет санкций </a:t>
            </a:r>
            <a:r>
              <a:rPr lang="ru-RU" sz="1000" dirty="0" smtClean="0">
                <a:solidFill>
                  <a:srgbClr val="5D5D5D"/>
                </a:solidFill>
              </a:rPr>
              <a:t>суверенного долга России </a:t>
            </a:r>
            <a:r>
              <a:rPr lang="ru-RU" sz="1000" dirty="0">
                <a:solidFill>
                  <a:srgbClr val="5D5D5D"/>
                </a:solidFill>
              </a:rPr>
              <a:t>повлияли на рубль, дав ему ослабнуть на 5% с начала месяца. Тем не </a:t>
            </a:r>
            <a:r>
              <a:rPr lang="ru-RU" sz="1000" dirty="0" smtClean="0">
                <a:solidFill>
                  <a:srgbClr val="5D5D5D"/>
                </a:solidFill>
              </a:rPr>
              <a:t>менее </a:t>
            </a:r>
            <a:r>
              <a:rPr lang="ru-RU" sz="1000" dirty="0">
                <a:solidFill>
                  <a:srgbClr val="5D5D5D"/>
                </a:solidFill>
              </a:rPr>
              <a:t>российский рынок акций </a:t>
            </a:r>
            <a:r>
              <a:rPr lang="ru-RU" sz="1000" dirty="0" smtClean="0">
                <a:solidFill>
                  <a:srgbClr val="5D5D5D"/>
                </a:solidFill>
              </a:rPr>
              <a:t>незначительно снизился </a:t>
            </a:r>
            <a:r>
              <a:rPr lang="ru-RU" sz="1000" dirty="0">
                <a:solidFill>
                  <a:srgbClr val="5D5D5D"/>
                </a:solidFill>
              </a:rPr>
              <a:t>с начала </a:t>
            </a:r>
            <a:r>
              <a:rPr lang="ru-RU" sz="1000" dirty="0" smtClean="0">
                <a:solidFill>
                  <a:srgbClr val="5D5D5D"/>
                </a:solidFill>
              </a:rPr>
              <a:t>месяца. </a:t>
            </a:r>
            <a:r>
              <a:rPr lang="ru-RU" sz="1000" dirty="0">
                <a:solidFill>
                  <a:srgbClr val="5D5D5D"/>
                </a:solidFill>
              </a:rPr>
              <a:t>На наш взгляд, поддержку рынку оказывают ряд факторов: низкие мультипликаторы российских компаний, высокая дивидендная доходность, ослабление рубля до более комфортных уровней </a:t>
            </a:r>
            <a:r>
              <a:rPr lang="ru-RU" sz="1000" dirty="0" smtClean="0">
                <a:solidFill>
                  <a:srgbClr val="5D5D5D"/>
                </a:solidFill>
              </a:rPr>
              <a:t>как для </a:t>
            </a:r>
            <a:r>
              <a:rPr lang="ru-RU" sz="1000" dirty="0">
                <a:solidFill>
                  <a:srgbClr val="5D5D5D"/>
                </a:solidFill>
              </a:rPr>
              <a:t>участников рынка, так и </a:t>
            </a:r>
            <a:r>
              <a:rPr lang="ru-RU" sz="1000" dirty="0" smtClean="0">
                <a:solidFill>
                  <a:srgbClr val="5D5D5D"/>
                </a:solidFill>
              </a:rPr>
              <a:t>для компаний-экспортеров</a:t>
            </a:r>
            <a:r>
              <a:rPr lang="ru-RU" sz="1000" dirty="0" smtClean="0">
                <a:solidFill>
                  <a:srgbClr val="5D5D5D"/>
                </a:solidFill>
              </a:rPr>
              <a:t>.  </a:t>
            </a:r>
            <a:endParaRPr lang="ru-RU" sz="1000" dirty="0">
              <a:solidFill>
                <a:srgbClr val="5D5D5D"/>
              </a:solidFill>
            </a:endParaRPr>
          </a:p>
          <a:p>
            <a:pPr algn="just">
              <a:lnSpc>
                <a:spcPct val="95000"/>
              </a:lnSpc>
              <a:spcBef>
                <a:spcPct val="30000"/>
              </a:spcBef>
              <a:buFont typeface="Wingdings" pitchFamily="2" charset="2"/>
              <a:buNone/>
            </a:pPr>
            <a:r>
              <a:rPr lang="ru-RU" sz="1000" dirty="0">
                <a:solidFill>
                  <a:srgbClr val="5D5D5D"/>
                </a:solidFill>
              </a:rPr>
              <a:t>Стоит отметить, что июнь-июль – основной пик дивидендных отсечек, что дает дополнительную поддержку рынку на фоне различного рода негативных новостей.</a:t>
            </a:r>
          </a:p>
        </p:txBody>
      </p:sp>
      <p:sp>
        <p:nvSpPr>
          <p:cNvPr id="36935" name="TextBox 13"/>
          <p:cNvSpPr txBox="1">
            <a:spLocks noChangeArrowheads="1"/>
          </p:cNvSpPr>
          <p:nvPr/>
        </p:nvSpPr>
        <p:spPr bwMode="auto">
          <a:xfrm>
            <a:off x="3783013" y="4728553"/>
            <a:ext cx="3456000" cy="3985706"/>
          </a:xfrm>
          <a:prstGeom prst="rect">
            <a:avLst/>
          </a:prstGeom>
          <a:noFill/>
          <a:ln w="9525">
            <a:noFill/>
            <a:miter lim="800000"/>
            <a:headEnd/>
            <a:tailEnd/>
          </a:ln>
        </p:spPr>
        <p:txBody>
          <a:bodyPr>
            <a:spAutoFit/>
          </a:bodyPr>
          <a:lstStyle/>
          <a:p>
            <a:pPr algn="just">
              <a:lnSpc>
                <a:spcPct val="95000"/>
              </a:lnSpc>
              <a:spcBef>
                <a:spcPct val="30000"/>
              </a:spcBef>
              <a:buFont typeface="Wingdings" pitchFamily="2" charset="2"/>
              <a:buNone/>
            </a:pPr>
            <a:r>
              <a:rPr lang="ru-RU" sz="1000" b="1" dirty="0" smtClean="0">
                <a:solidFill>
                  <a:srgbClr val="5D5D5D"/>
                </a:solidFill>
              </a:rPr>
              <a:t>Облигации</a:t>
            </a:r>
            <a:endParaRPr lang="ru-RU" sz="1000" b="1" dirty="0">
              <a:solidFill>
                <a:srgbClr val="5D5D5D"/>
              </a:solidFill>
            </a:endParaRPr>
          </a:p>
          <a:p>
            <a:pPr algn="just">
              <a:lnSpc>
                <a:spcPct val="95000"/>
              </a:lnSpc>
              <a:spcBef>
                <a:spcPct val="30000"/>
              </a:spcBef>
              <a:buFont typeface="Wingdings" pitchFamily="2" charset="2"/>
              <a:buNone/>
            </a:pPr>
            <a:r>
              <a:rPr lang="ru-RU" sz="1000" dirty="0">
                <a:solidFill>
                  <a:srgbClr val="5D5D5D"/>
                </a:solidFill>
              </a:rPr>
              <a:t>Снижение цен на нефть, повышение геополитических рисков (новые санкции  со стороны США) привели к оттоку капитала с российского рынка. Пострадал и рубль, который упал за месяц примерно на 5%. Цены как  рублевых, так и облигаций в иностранной валюте снижались в течение месяца, хотя объемы торгов были не очень большими. Более того, к концу месяца на фоне ослабления рисков дальнейшей девальвации, а также успешных размещений суверенного долга в объеме 3 млрд </a:t>
            </a:r>
            <a:r>
              <a:rPr lang="ru-RU" sz="1000" dirty="0" smtClean="0">
                <a:solidFill>
                  <a:srgbClr val="5D5D5D"/>
                </a:solidFill>
              </a:rPr>
              <a:t>долларов </a:t>
            </a:r>
            <a:r>
              <a:rPr lang="ru-RU" sz="1000" dirty="0">
                <a:solidFill>
                  <a:srgbClr val="5D5D5D"/>
                </a:solidFill>
              </a:rPr>
              <a:t>спрос на российские активы снова стал проявляться. Способствовало этому и снижение доходности в американских казначейских облигациях (доходности 10-летних облигаций показали минимум года – 2,12% годовых</a:t>
            </a:r>
            <a:r>
              <a:rPr lang="ru-RU" sz="1000" dirty="0" smtClean="0">
                <a:solidFill>
                  <a:srgbClr val="5D5D5D"/>
                </a:solidFill>
              </a:rPr>
              <a:t>) </a:t>
            </a:r>
            <a:r>
              <a:rPr lang="ru-RU" sz="1000" dirty="0">
                <a:solidFill>
                  <a:srgbClr val="5D5D5D"/>
                </a:solidFill>
              </a:rPr>
              <a:t>из-за выхода противоречивой статистики по экономике и растущих </a:t>
            </a:r>
            <a:r>
              <a:rPr lang="ru-RU" sz="1000" dirty="0" smtClean="0">
                <a:solidFill>
                  <a:srgbClr val="5D5D5D"/>
                </a:solidFill>
              </a:rPr>
              <a:t>ожиданий, </a:t>
            </a:r>
            <a:r>
              <a:rPr lang="ru-RU" sz="1000" dirty="0">
                <a:solidFill>
                  <a:srgbClr val="5D5D5D"/>
                </a:solidFill>
              </a:rPr>
              <a:t>что не стоит </a:t>
            </a:r>
            <a:r>
              <a:rPr lang="ru-RU" sz="1000" dirty="0" smtClean="0">
                <a:solidFill>
                  <a:srgbClr val="5D5D5D"/>
                </a:solidFill>
              </a:rPr>
              <a:t>ждать </a:t>
            </a:r>
            <a:r>
              <a:rPr lang="ru-RU" sz="1000" dirty="0">
                <a:solidFill>
                  <a:srgbClr val="5D5D5D"/>
                </a:solidFill>
              </a:rPr>
              <a:t>еще более одного повышения ключевой ставки со стороны ФРС</a:t>
            </a:r>
            <a:r>
              <a:rPr lang="ru-RU" sz="1000" dirty="0" smtClean="0">
                <a:solidFill>
                  <a:srgbClr val="5D5D5D"/>
                </a:solidFill>
              </a:rPr>
              <a:t>.</a:t>
            </a:r>
            <a:endParaRPr lang="ru-RU" sz="1000" dirty="0" smtClean="0">
              <a:solidFill>
                <a:srgbClr val="5D5D5D"/>
              </a:solidFill>
            </a:endParaRPr>
          </a:p>
          <a:p>
            <a:pPr algn="just">
              <a:lnSpc>
                <a:spcPct val="95000"/>
              </a:lnSpc>
              <a:spcBef>
                <a:spcPct val="30000"/>
              </a:spcBef>
              <a:buFont typeface="Wingdings" pitchFamily="2" charset="2"/>
              <a:buNone/>
            </a:pPr>
            <a:r>
              <a:rPr lang="ru-RU" sz="1000" dirty="0" smtClean="0">
                <a:solidFill>
                  <a:srgbClr val="5D5D5D"/>
                </a:solidFill>
              </a:rPr>
              <a:t>ЦБ РФ продолжил </a:t>
            </a:r>
            <a:r>
              <a:rPr lang="ru-RU" sz="1000" dirty="0">
                <a:solidFill>
                  <a:srgbClr val="5D5D5D"/>
                </a:solidFill>
              </a:rPr>
              <a:t>смягчение денежно-кредитной политики, понизив ставку в этот раз более </a:t>
            </a:r>
            <a:r>
              <a:rPr lang="ru-RU" sz="1000" dirty="0" smtClean="0">
                <a:solidFill>
                  <a:srgbClr val="5D5D5D"/>
                </a:solidFill>
              </a:rPr>
              <a:t>осторожно, на </a:t>
            </a:r>
            <a:r>
              <a:rPr lang="ru-RU" sz="1000" dirty="0">
                <a:solidFill>
                  <a:srgbClr val="5D5D5D"/>
                </a:solidFill>
              </a:rPr>
              <a:t>25 </a:t>
            </a:r>
            <a:r>
              <a:rPr lang="ru-RU" sz="1000" dirty="0" err="1" smtClean="0">
                <a:solidFill>
                  <a:srgbClr val="5D5D5D"/>
                </a:solidFill>
              </a:rPr>
              <a:t>б.п</a:t>
            </a:r>
            <a:r>
              <a:rPr lang="ru-RU" sz="1000" dirty="0" smtClean="0">
                <a:solidFill>
                  <a:srgbClr val="5D5D5D"/>
                </a:solidFill>
              </a:rPr>
              <a:t>. Это </a:t>
            </a:r>
            <a:r>
              <a:rPr lang="ru-RU" sz="1000" dirty="0">
                <a:solidFill>
                  <a:srgbClr val="5D5D5D"/>
                </a:solidFill>
              </a:rPr>
              <a:t>также способствует поддержке интереса к рублевым инструментам в части </a:t>
            </a:r>
            <a:r>
              <a:rPr lang="ru-RU" sz="1000" dirty="0" err="1">
                <a:solidFill>
                  <a:srgbClr val="5D5D5D"/>
                </a:solidFill>
              </a:rPr>
              <a:t>carry</a:t>
            </a:r>
            <a:r>
              <a:rPr lang="ru-RU" sz="1000" dirty="0">
                <a:solidFill>
                  <a:srgbClr val="5D5D5D"/>
                </a:solidFill>
              </a:rPr>
              <a:t> </a:t>
            </a:r>
            <a:r>
              <a:rPr lang="ru-RU" sz="1000" dirty="0" err="1">
                <a:solidFill>
                  <a:srgbClr val="5D5D5D"/>
                </a:solidFill>
              </a:rPr>
              <a:t>trade</a:t>
            </a:r>
            <a:r>
              <a:rPr lang="ru-RU" sz="1000" dirty="0">
                <a:solidFill>
                  <a:srgbClr val="5D5D5D"/>
                </a:solidFill>
              </a:rPr>
              <a:t>, где доходности государственных облигаций имеют потенциал к дальнейшему снижению</a:t>
            </a:r>
            <a:r>
              <a:rPr lang="ru-RU" sz="1000" dirty="0" smtClean="0">
                <a:solidFill>
                  <a:srgbClr val="5D5D5D"/>
                </a:solidFill>
              </a:rPr>
              <a:t>.</a:t>
            </a:r>
            <a:endParaRPr lang="ru-RU" sz="1000" dirty="0">
              <a:solidFill>
                <a:srgbClr val="5D5D5D"/>
              </a:solidFill>
            </a:endParaRPr>
          </a:p>
        </p:txBody>
      </p:sp>
      <p:sp>
        <p:nvSpPr>
          <p:cNvPr id="36936" name="Title 2"/>
          <p:cNvSpPr txBox="1">
            <a:spLocks/>
          </p:cNvSpPr>
          <p:nvPr/>
        </p:nvSpPr>
        <p:spPr bwMode="auto">
          <a:xfrm>
            <a:off x="2927350" y="10112375"/>
            <a:ext cx="4203700" cy="560388"/>
          </a:xfrm>
          <a:prstGeom prst="rect">
            <a:avLst/>
          </a:prstGeom>
          <a:noFill/>
          <a:ln w="9525">
            <a:noFill/>
            <a:miter lim="800000"/>
            <a:headEnd/>
            <a:tailEnd/>
          </a:ln>
        </p:spPr>
        <p:txBody>
          <a:bodyPr lIns="0" tIns="0" rIns="0" bIns="0" anchor="ctr"/>
          <a:lstStyle/>
          <a:p>
            <a:pPr algn="r">
              <a:lnSpc>
                <a:spcPct val="95000"/>
              </a:lnSpc>
              <a:spcBef>
                <a:spcPct val="30000"/>
              </a:spcBef>
              <a:buFont typeface="Wingdings" pitchFamily="2" charset="2"/>
              <a:buNone/>
            </a:pPr>
            <a:r>
              <a:rPr lang="ru-RU" sz="1300" dirty="0">
                <a:solidFill>
                  <a:srgbClr val="5D5D5D"/>
                </a:solidFill>
                <a:ea typeface="MS PGothic" pitchFamily="34" charset="-128"/>
                <a:cs typeface="Arial" pitchFamily="34" charset="0"/>
              </a:rPr>
              <a:t>Ежемесячный обзор</a:t>
            </a:r>
            <a:r>
              <a:rPr lang="en-US" sz="1300" dirty="0">
                <a:solidFill>
                  <a:srgbClr val="5D5D5D"/>
                </a:solidFill>
                <a:ea typeface="MS PGothic" pitchFamily="34" charset="-128"/>
                <a:cs typeface="Arial" pitchFamily="34" charset="0"/>
              </a:rPr>
              <a:t> </a:t>
            </a:r>
            <a:r>
              <a:rPr lang="ru-RU" sz="1300" dirty="0">
                <a:solidFill>
                  <a:srgbClr val="5D5D5D"/>
                </a:solidFill>
                <a:ea typeface="MS PGothic" pitchFamily="34" charset="-128"/>
                <a:cs typeface="Arial" pitchFamily="34" charset="0"/>
              </a:rPr>
              <a:t>рынков </a:t>
            </a:r>
            <a:r>
              <a:rPr lang="en-US" sz="1300" dirty="0">
                <a:solidFill>
                  <a:srgbClr val="5D5D5D"/>
                </a:solidFill>
                <a:ea typeface="MS PGothic" pitchFamily="34" charset="-128"/>
                <a:cs typeface="Arial" pitchFamily="34" charset="0"/>
              </a:rPr>
              <a:t>| </a:t>
            </a:r>
            <a:r>
              <a:rPr lang="ru-RU" sz="1300" dirty="0" smtClean="0">
                <a:solidFill>
                  <a:srgbClr val="5D5D5D"/>
                </a:solidFill>
                <a:ea typeface="MS PGothic" pitchFamily="34" charset="-128"/>
                <a:cs typeface="Arial" pitchFamily="34" charset="0"/>
              </a:rPr>
              <a:t>июнь 2017</a:t>
            </a:r>
            <a:endParaRPr lang="en-US" sz="1300" dirty="0">
              <a:solidFill>
                <a:srgbClr val="5D5D5D"/>
              </a:solidFill>
              <a:ea typeface="MS PGothic" pitchFamily="34" charset="-128"/>
              <a:cs typeface="Arial" pitchFamily="34" charset="0"/>
            </a:endParaRPr>
          </a:p>
        </p:txBody>
      </p:sp>
      <p:sp>
        <p:nvSpPr>
          <p:cNvPr id="17" name="TextBox 16"/>
          <p:cNvSpPr txBox="1"/>
          <p:nvPr/>
        </p:nvSpPr>
        <p:spPr>
          <a:xfrm>
            <a:off x="3867150" y="3500438"/>
            <a:ext cx="3168650" cy="215900"/>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a:t>
            </a:r>
            <a:endParaRPr lang="ru-RU" sz="800" i="1" dirty="0">
              <a:solidFill>
                <a:srgbClr val="5D5D5D"/>
              </a:solidFill>
              <a:latin typeface="Arial" charset="0"/>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1151031924"/>
              </p:ext>
            </p:extLst>
          </p:nvPr>
        </p:nvGraphicFramePr>
        <p:xfrm>
          <a:off x="3718800" y="1328400"/>
          <a:ext cx="3656482" cy="2193380"/>
        </p:xfrm>
        <a:graphic>
          <a:graphicData uri="http://schemas.openxmlformats.org/presentationml/2006/ole">
            <mc:AlternateContent xmlns:mc="http://schemas.openxmlformats.org/markup-compatibility/2006">
              <mc:Choice xmlns:v="urn:schemas-microsoft-com:vml" Requires="v">
                <p:oleObj spid="_x0000_s37301" name="Worksheet" r:id="rId3" imgW="4570603" imgH="2741725" progId="Excel.Sheet.12">
                  <p:link updateAutomatic="1"/>
                </p:oleObj>
              </mc:Choice>
              <mc:Fallback>
                <p:oleObj name="Worksheet" r:id="rId3" imgW="4570603" imgH="2741725" progId="Excel.Sheet.12">
                  <p:link updateAutomatic="1"/>
                  <p:pic>
                    <p:nvPicPr>
                      <p:cNvPr id="0" name=""/>
                      <p:cNvPicPr/>
                      <p:nvPr/>
                    </p:nvPicPr>
                    <p:blipFill>
                      <a:blip r:embed="rId4"/>
                      <a:stretch>
                        <a:fillRect/>
                      </a:stretch>
                    </p:blipFill>
                    <p:spPr>
                      <a:xfrm>
                        <a:off x="3718800" y="1328400"/>
                        <a:ext cx="3656482" cy="2193380"/>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p:cNvSpPr>
            <a:spLocks noGrp="1"/>
          </p:cNvSpPr>
          <p:nvPr/>
        </p:nvSpPr>
        <p:spPr>
          <a:xfrm>
            <a:off x="422275" y="1401763"/>
            <a:ext cx="3168650" cy="1495425"/>
          </a:xfrm>
          <a:prstGeom prst="rect">
            <a:avLst/>
          </a:prstGeom>
          <a:solidFill>
            <a:srgbClr val="86A5CB"/>
          </a:solidFill>
          <a:ln>
            <a:noFill/>
          </a:ln>
          <a:effectLst/>
        </p:spPr>
        <p:style>
          <a:lnRef idx="3">
            <a:schemeClr val="lt1"/>
          </a:lnRef>
          <a:fillRef idx="1">
            <a:schemeClr val="accent3"/>
          </a:fillRef>
          <a:effectRef idx="1">
            <a:schemeClr val="accent3"/>
          </a:effectRef>
          <a:fontRef idx="minor">
            <a:schemeClr val="lt1"/>
          </a:fontRef>
        </p:style>
        <p:txBody>
          <a:bodyPr anchor="ct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lt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lt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lt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lt1"/>
                </a:solidFill>
                <a:latin typeface="+mn-lt"/>
                <a:ea typeface="+mn-ea"/>
                <a:cs typeface="+mn-cs"/>
              </a:defRPr>
            </a:lvl9pPr>
          </a:lstStyle>
          <a:p>
            <a:pPr marL="0" indent="0">
              <a:buFont typeface="Arial" panose="020B0604020202020204" pitchFamily="34" charset="0"/>
              <a:buNone/>
              <a:defRPr/>
            </a:pPr>
            <a:r>
              <a:rPr lang="ru-RU" sz="1200" b="1" dirty="0" smtClean="0"/>
              <a:t>Нефть: цены нашли «дно»?</a:t>
            </a:r>
            <a:endParaRPr lang="ru-RU" sz="1200" b="1" dirty="0"/>
          </a:p>
        </p:txBody>
      </p:sp>
      <p:sp>
        <p:nvSpPr>
          <p:cNvPr id="3" name="Title 2"/>
          <p:cNvSpPr>
            <a:spLocks noGrp="1"/>
          </p:cNvSpPr>
          <p:nvPr>
            <p:ph type="title"/>
          </p:nvPr>
        </p:nvSpPr>
        <p:spPr>
          <a:xfrm>
            <a:off x="446088" y="428625"/>
            <a:ext cx="5419725" cy="635000"/>
          </a:xfrm>
        </p:spPr>
        <p:txBody>
          <a:bodyPr/>
          <a:lstStyle/>
          <a:p>
            <a:pPr lvl="1" eaLnBrk="1" fontAlgn="auto" hangingPunct="1">
              <a:spcBef>
                <a:spcPts val="0"/>
              </a:spcBef>
              <a:spcAft>
                <a:spcPts val="0"/>
              </a:spcAft>
              <a:defRPr/>
            </a:pPr>
            <a:r>
              <a:rPr lang="ru-RU" sz="1200" b="0" kern="1200" dirty="0">
                <a:solidFill>
                  <a:srgbClr val="5D5D5D"/>
                </a:solidFill>
              </a:rPr>
              <a:t>ТЕМА МЕСЯЦА</a:t>
            </a:r>
          </a:p>
        </p:txBody>
      </p:sp>
      <p:sp>
        <p:nvSpPr>
          <p:cNvPr id="29138" name="Title 2"/>
          <p:cNvSpPr txBox="1">
            <a:spLocks/>
          </p:cNvSpPr>
          <p:nvPr/>
        </p:nvSpPr>
        <p:spPr bwMode="auto">
          <a:xfrm>
            <a:off x="2927350" y="10112375"/>
            <a:ext cx="4203700" cy="560388"/>
          </a:xfrm>
          <a:prstGeom prst="rect">
            <a:avLst/>
          </a:prstGeom>
          <a:noFill/>
          <a:ln w="9525">
            <a:noFill/>
            <a:miter lim="800000"/>
            <a:headEnd/>
            <a:tailEnd/>
          </a:ln>
        </p:spPr>
        <p:txBody>
          <a:bodyPr lIns="0" tIns="0" rIns="0" bIns="0" anchor="ctr"/>
          <a:lstStyle/>
          <a:p>
            <a:pPr algn="r">
              <a:lnSpc>
                <a:spcPct val="95000"/>
              </a:lnSpc>
              <a:spcBef>
                <a:spcPct val="30000"/>
              </a:spcBef>
              <a:buFont typeface="Wingdings" pitchFamily="2" charset="2"/>
              <a:buNone/>
            </a:pPr>
            <a:r>
              <a:rPr lang="ru-RU" sz="1300" dirty="0">
                <a:solidFill>
                  <a:srgbClr val="5D5D5D"/>
                </a:solidFill>
                <a:ea typeface="MS PGothic" pitchFamily="34" charset="-128"/>
                <a:cs typeface="Arial" pitchFamily="34" charset="0"/>
              </a:rPr>
              <a:t>Ежемесячный обзор</a:t>
            </a:r>
            <a:r>
              <a:rPr lang="en-US" sz="1300" dirty="0">
                <a:solidFill>
                  <a:srgbClr val="5D5D5D"/>
                </a:solidFill>
                <a:ea typeface="MS PGothic" pitchFamily="34" charset="-128"/>
                <a:cs typeface="Arial" pitchFamily="34" charset="0"/>
              </a:rPr>
              <a:t> </a:t>
            </a:r>
            <a:r>
              <a:rPr lang="ru-RU" sz="1300" dirty="0">
                <a:solidFill>
                  <a:srgbClr val="5D5D5D"/>
                </a:solidFill>
                <a:ea typeface="MS PGothic" pitchFamily="34" charset="-128"/>
                <a:cs typeface="Arial" pitchFamily="34" charset="0"/>
              </a:rPr>
              <a:t>рынков </a:t>
            </a:r>
            <a:r>
              <a:rPr lang="en-US" sz="1300" dirty="0">
                <a:solidFill>
                  <a:srgbClr val="5D5D5D"/>
                </a:solidFill>
                <a:ea typeface="MS PGothic" pitchFamily="34" charset="-128"/>
                <a:cs typeface="Arial" pitchFamily="34" charset="0"/>
              </a:rPr>
              <a:t>| </a:t>
            </a:r>
            <a:r>
              <a:rPr lang="ru-RU" sz="1300" dirty="0" smtClean="0">
                <a:solidFill>
                  <a:srgbClr val="5D5D5D"/>
                </a:solidFill>
                <a:ea typeface="MS PGothic" pitchFamily="34" charset="-128"/>
                <a:cs typeface="Arial" pitchFamily="34" charset="0"/>
              </a:rPr>
              <a:t>июнь 2017</a:t>
            </a:r>
            <a:endParaRPr lang="en-US" sz="1300" dirty="0">
              <a:solidFill>
                <a:srgbClr val="5D5D5D"/>
              </a:solidFill>
              <a:ea typeface="MS PGothic" pitchFamily="34" charset="-128"/>
              <a:cs typeface="Arial" pitchFamily="34" charset="0"/>
            </a:endParaRPr>
          </a:p>
        </p:txBody>
      </p:sp>
      <p:sp>
        <p:nvSpPr>
          <p:cNvPr id="29139" name="TextBox 11"/>
          <p:cNvSpPr txBox="1">
            <a:spLocks noChangeArrowheads="1"/>
          </p:cNvSpPr>
          <p:nvPr/>
        </p:nvSpPr>
        <p:spPr bwMode="auto">
          <a:xfrm>
            <a:off x="327025" y="4719987"/>
            <a:ext cx="3348038" cy="4070345"/>
          </a:xfrm>
          <a:prstGeom prst="rect">
            <a:avLst/>
          </a:prstGeom>
          <a:noFill/>
          <a:ln w="9525">
            <a:noFill/>
            <a:miter lim="800000"/>
            <a:headEnd/>
            <a:tailEnd/>
          </a:ln>
        </p:spPr>
        <p:txBody>
          <a:bodyPr>
            <a:spAutoFit/>
          </a:bodyPr>
          <a:lstStyle/>
          <a:p>
            <a:pPr>
              <a:lnSpc>
                <a:spcPct val="95000"/>
              </a:lnSpc>
              <a:spcBef>
                <a:spcPct val="30000"/>
              </a:spcBef>
              <a:buFont typeface="Wingdings" pitchFamily="2" charset="2"/>
              <a:buNone/>
            </a:pPr>
            <a:r>
              <a:rPr lang="ru-RU" sz="1000" b="1" dirty="0" smtClean="0">
                <a:solidFill>
                  <a:srgbClr val="5D5D5D"/>
                </a:solidFill>
              </a:rPr>
              <a:t>Решение ОПЕК</a:t>
            </a:r>
            <a:endParaRPr lang="ru-RU" sz="1000" b="1" dirty="0">
              <a:solidFill>
                <a:srgbClr val="5D5D5D"/>
              </a:solidFill>
            </a:endParaRPr>
          </a:p>
          <a:p>
            <a:pPr algn="just">
              <a:lnSpc>
                <a:spcPct val="95000"/>
              </a:lnSpc>
              <a:spcBef>
                <a:spcPct val="30000"/>
              </a:spcBef>
            </a:pPr>
            <a:r>
              <a:rPr lang="ru-RU" sz="1000" dirty="0" smtClean="0">
                <a:solidFill>
                  <a:srgbClr val="5D5D5D"/>
                </a:solidFill>
              </a:rPr>
              <a:t>25 мая участники картеля и его партнеры договорились о продлении действующих ограничений на добычу еще на девять месяцев. Таким образом, </a:t>
            </a:r>
            <a:r>
              <a:rPr lang="ru-RU" sz="1000" dirty="0" smtClean="0">
                <a:solidFill>
                  <a:srgbClr val="5D5D5D"/>
                </a:solidFill>
              </a:rPr>
              <a:t>никаких </a:t>
            </a:r>
            <a:r>
              <a:rPr lang="ru-RU" sz="1000" dirty="0" smtClean="0">
                <a:solidFill>
                  <a:srgbClr val="5D5D5D"/>
                </a:solidFill>
              </a:rPr>
              <a:t>позитивных сюрпризов в виде дальнейшего сокращения квот не последовало. Решение ОПЕК положило конец росту котировок, наблюдавшемуся в середине мая.</a:t>
            </a:r>
          </a:p>
          <a:p>
            <a:pPr algn="just">
              <a:lnSpc>
                <a:spcPct val="95000"/>
              </a:lnSpc>
              <a:spcBef>
                <a:spcPct val="30000"/>
              </a:spcBef>
            </a:pPr>
            <a:r>
              <a:rPr lang="ru-RU" sz="1000" dirty="0" smtClean="0">
                <a:solidFill>
                  <a:srgbClr val="5D5D5D"/>
                </a:solidFill>
              </a:rPr>
              <a:t>Следующее заседание ОПЕК должно пройти в конце ноября – начале декабря этого года.</a:t>
            </a:r>
          </a:p>
          <a:p>
            <a:pPr algn="just">
              <a:lnSpc>
                <a:spcPct val="95000"/>
              </a:lnSpc>
              <a:spcBef>
                <a:spcPct val="30000"/>
              </a:spcBef>
            </a:pPr>
            <a:endParaRPr lang="ru-RU" sz="1000" dirty="0" smtClean="0">
              <a:solidFill>
                <a:srgbClr val="5D5D5D"/>
              </a:solidFill>
            </a:endParaRPr>
          </a:p>
          <a:p>
            <a:pPr>
              <a:lnSpc>
                <a:spcPct val="95000"/>
              </a:lnSpc>
              <a:spcBef>
                <a:spcPct val="30000"/>
              </a:spcBef>
              <a:buFont typeface="Wingdings" pitchFamily="2" charset="2"/>
              <a:buNone/>
            </a:pPr>
            <a:r>
              <a:rPr lang="ru-RU" sz="1000" b="1" dirty="0" smtClean="0">
                <a:solidFill>
                  <a:srgbClr val="5D5D5D"/>
                </a:solidFill>
              </a:rPr>
              <a:t>Вне ОПЕК</a:t>
            </a:r>
            <a:endParaRPr lang="ru-RU" sz="1000" b="1" dirty="0">
              <a:solidFill>
                <a:srgbClr val="5D5D5D"/>
              </a:solidFill>
            </a:endParaRPr>
          </a:p>
          <a:p>
            <a:pPr algn="just">
              <a:lnSpc>
                <a:spcPct val="95000"/>
              </a:lnSpc>
              <a:spcBef>
                <a:spcPct val="30000"/>
              </a:spcBef>
            </a:pPr>
            <a:r>
              <a:rPr lang="ru-RU" sz="1000" dirty="0" smtClean="0">
                <a:solidFill>
                  <a:srgbClr val="5D5D5D"/>
                </a:solidFill>
              </a:rPr>
              <a:t>Аналитики </a:t>
            </a:r>
            <a:r>
              <a:rPr lang="en-US" sz="1000" dirty="0" smtClean="0">
                <a:solidFill>
                  <a:srgbClr val="5D5D5D"/>
                </a:solidFill>
              </a:rPr>
              <a:t>Sberbank Investment Research</a:t>
            </a:r>
            <a:r>
              <a:rPr lang="ru-RU" sz="1000" dirty="0">
                <a:solidFill>
                  <a:srgbClr val="5D5D5D"/>
                </a:solidFill>
              </a:rPr>
              <a:t> прогнозируют «больший, чем ожидалось, рост добычи в США, Канаде, Ливии, Нигерии, а также в </a:t>
            </a:r>
            <a:r>
              <a:rPr lang="ru-RU" sz="1000" dirty="0" smtClean="0">
                <a:solidFill>
                  <a:srgbClr val="5D5D5D"/>
                </a:solidFill>
              </a:rPr>
              <a:t>Бразилии» и называют его основным фактором, который привел к просадке нефтяных котировок ниже </a:t>
            </a:r>
            <a:r>
              <a:rPr lang="en-US" sz="1000" dirty="0" smtClean="0">
                <a:solidFill>
                  <a:srgbClr val="5D5D5D"/>
                </a:solidFill>
              </a:rPr>
              <a:t>$50 </a:t>
            </a:r>
            <a:r>
              <a:rPr lang="ru-RU" sz="1000" dirty="0" smtClean="0">
                <a:solidFill>
                  <a:srgbClr val="5D5D5D"/>
                </a:solidFill>
              </a:rPr>
              <a:t>за баррель в этом году. </a:t>
            </a:r>
          </a:p>
          <a:p>
            <a:pPr algn="just">
              <a:lnSpc>
                <a:spcPct val="95000"/>
              </a:lnSpc>
              <a:spcBef>
                <a:spcPct val="30000"/>
              </a:spcBef>
            </a:pPr>
            <a:r>
              <a:rPr lang="ru-RU" sz="1000" dirty="0" smtClean="0">
                <a:solidFill>
                  <a:srgbClr val="5D5D5D"/>
                </a:solidFill>
              </a:rPr>
              <a:t>Действительно, </a:t>
            </a:r>
            <a:r>
              <a:rPr lang="ru-RU" sz="1000" dirty="0" smtClean="0">
                <a:solidFill>
                  <a:srgbClr val="5D5D5D"/>
                </a:solidFill>
              </a:rPr>
              <a:t>последняя статистика из США свидетельствует о росте числа буровых установок. Если на минимуме в мае 2016 года их число составляло 404, то, согласно последним данным, уже 941</a:t>
            </a:r>
            <a:r>
              <a:rPr lang="ru-RU" sz="1000" dirty="0" smtClean="0">
                <a:solidFill>
                  <a:srgbClr val="5D5D5D"/>
                </a:solidFill>
              </a:rPr>
              <a:t>.</a:t>
            </a:r>
            <a:endParaRPr lang="ru-RU" sz="1000" dirty="0" smtClean="0">
              <a:solidFill>
                <a:srgbClr val="5D5D5D"/>
              </a:solidFill>
            </a:endParaRPr>
          </a:p>
          <a:p>
            <a:pPr algn="just">
              <a:lnSpc>
                <a:spcPct val="95000"/>
              </a:lnSpc>
              <a:spcBef>
                <a:spcPct val="30000"/>
              </a:spcBef>
            </a:pPr>
            <a:r>
              <a:rPr lang="ru-RU" sz="1000" dirty="0" smtClean="0">
                <a:solidFill>
                  <a:srgbClr val="5D5D5D"/>
                </a:solidFill>
              </a:rPr>
              <a:t>Как следствие, опасения избытка предложения на рынке усиливаются</a:t>
            </a:r>
            <a:r>
              <a:rPr lang="ru-RU" sz="1000" dirty="0" smtClean="0">
                <a:solidFill>
                  <a:srgbClr val="5D5D5D"/>
                </a:solidFill>
              </a:rPr>
              <a:t>.</a:t>
            </a:r>
            <a:endParaRPr lang="ru-RU" sz="1000" dirty="0" smtClean="0">
              <a:solidFill>
                <a:srgbClr val="5D5D5D"/>
              </a:solidFill>
            </a:endParaRPr>
          </a:p>
        </p:txBody>
      </p:sp>
      <p:sp>
        <p:nvSpPr>
          <p:cNvPr id="29140" name="TextBox 13"/>
          <p:cNvSpPr txBox="1">
            <a:spLocks noChangeArrowheads="1"/>
          </p:cNvSpPr>
          <p:nvPr/>
        </p:nvSpPr>
        <p:spPr bwMode="auto">
          <a:xfrm>
            <a:off x="3783013" y="4719987"/>
            <a:ext cx="3384550" cy="3393237"/>
          </a:xfrm>
          <a:prstGeom prst="rect">
            <a:avLst/>
          </a:prstGeom>
          <a:noFill/>
          <a:ln w="9525">
            <a:noFill/>
            <a:miter lim="800000"/>
            <a:headEnd/>
            <a:tailEnd/>
          </a:ln>
        </p:spPr>
        <p:txBody>
          <a:bodyPr>
            <a:spAutoFit/>
          </a:bodyPr>
          <a:lstStyle/>
          <a:p>
            <a:pPr algn="just">
              <a:lnSpc>
                <a:spcPct val="95000"/>
              </a:lnSpc>
              <a:spcBef>
                <a:spcPct val="30000"/>
              </a:spcBef>
              <a:buFont typeface="Wingdings" pitchFamily="2" charset="2"/>
              <a:buNone/>
            </a:pPr>
            <a:r>
              <a:rPr lang="ru-RU" sz="1000" b="1" dirty="0" smtClean="0">
                <a:solidFill>
                  <a:srgbClr val="5D5D5D"/>
                </a:solidFill>
              </a:rPr>
              <a:t>Спекулятивное давление</a:t>
            </a:r>
            <a:endParaRPr lang="ru-RU" sz="1000" b="1" dirty="0">
              <a:solidFill>
                <a:srgbClr val="5D5D5D"/>
              </a:solidFill>
            </a:endParaRPr>
          </a:p>
          <a:p>
            <a:pPr algn="just">
              <a:lnSpc>
                <a:spcPct val="95000"/>
              </a:lnSpc>
              <a:spcBef>
                <a:spcPct val="30000"/>
              </a:spcBef>
            </a:pPr>
            <a:r>
              <a:rPr lang="ru-RU" sz="1000" dirty="0" smtClean="0">
                <a:solidFill>
                  <a:srgbClr val="5D5D5D"/>
                </a:solidFill>
              </a:rPr>
              <a:t>Помимо фундаментальных факторов, мы наблюдали за последний месяц значительное спекулятивное давление на нефтяные котировки. Участники рынка, в </a:t>
            </a:r>
            <a:r>
              <a:rPr lang="ru-RU" sz="1000" dirty="0" smtClean="0">
                <a:solidFill>
                  <a:srgbClr val="5D5D5D"/>
                </a:solidFill>
              </a:rPr>
              <a:t>особенности хедж-фонды, </a:t>
            </a:r>
            <a:r>
              <a:rPr lang="ru-RU" sz="1000" dirty="0" smtClean="0">
                <a:solidFill>
                  <a:srgbClr val="5D5D5D"/>
                </a:solidFill>
              </a:rPr>
              <a:t>закрывали длинные позиции и наращивали </a:t>
            </a:r>
            <a:r>
              <a:rPr lang="ru-RU" sz="1000" dirty="0" smtClean="0">
                <a:solidFill>
                  <a:srgbClr val="5D5D5D"/>
                </a:solidFill>
              </a:rPr>
              <a:t>короткие. </a:t>
            </a:r>
            <a:endParaRPr lang="ru-RU" sz="1000" dirty="0" smtClean="0">
              <a:solidFill>
                <a:srgbClr val="5D5D5D"/>
              </a:solidFill>
            </a:endParaRPr>
          </a:p>
          <a:p>
            <a:pPr algn="just">
              <a:lnSpc>
                <a:spcPct val="95000"/>
              </a:lnSpc>
              <a:spcBef>
                <a:spcPct val="30000"/>
              </a:spcBef>
            </a:pPr>
            <a:r>
              <a:rPr lang="ru-RU" sz="1000" dirty="0" smtClean="0">
                <a:solidFill>
                  <a:srgbClr val="5D5D5D"/>
                </a:solidFill>
              </a:rPr>
              <a:t>Однако, как отмечают аналитики </a:t>
            </a:r>
            <a:r>
              <a:rPr lang="en-US" sz="1000" dirty="0">
                <a:solidFill>
                  <a:srgbClr val="5D5D5D"/>
                </a:solidFill>
              </a:rPr>
              <a:t>Sberbank Investment </a:t>
            </a:r>
            <a:r>
              <a:rPr lang="en-US" sz="1000" dirty="0" smtClean="0">
                <a:solidFill>
                  <a:srgbClr val="5D5D5D"/>
                </a:solidFill>
              </a:rPr>
              <a:t>Research</a:t>
            </a:r>
            <a:r>
              <a:rPr lang="ru-RU" sz="1000" dirty="0" smtClean="0">
                <a:solidFill>
                  <a:srgbClr val="5D5D5D"/>
                </a:solidFill>
              </a:rPr>
              <a:t>, к настоящему времени сформировалась избыточная короткая позиция. То </a:t>
            </a:r>
            <a:r>
              <a:rPr lang="ru-RU" sz="1000" dirty="0" smtClean="0">
                <a:solidFill>
                  <a:srgbClr val="5D5D5D"/>
                </a:solidFill>
              </a:rPr>
              <a:t>есть </a:t>
            </a:r>
            <a:r>
              <a:rPr lang="ru-RU" sz="1000" dirty="0" smtClean="0">
                <a:solidFill>
                  <a:srgbClr val="5D5D5D"/>
                </a:solidFill>
              </a:rPr>
              <a:t>дальше «</a:t>
            </a:r>
            <a:r>
              <a:rPr lang="ru-RU" sz="1000" dirty="0" err="1" smtClean="0">
                <a:solidFill>
                  <a:srgbClr val="5D5D5D"/>
                </a:solidFill>
              </a:rPr>
              <a:t>шортить</a:t>
            </a:r>
            <a:r>
              <a:rPr lang="ru-RU" sz="1000" dirty="0" smtClean="0">
                <a:solidFill>
                  <a:srgbClr val="5D5D5D"/>
                </a:solidFill>
              </a:rPr>
              <a:t> уже некуда». </a:t>
            </a:r>
          </a:p>
          <a:p>
            <a:pPr algn="just">
              <a:lnSpc>
                <a:spcPct val="95000"/>
              </a:lnSpc>
              <a:spcBef>
                <a:spcPct val="30000"/>
              </a:spcBef>
            </a:pPr>
            <a:r>
              <a:rPr lang="ru-RU" sz="1000" dirty="0" smtClean="0">
                <a:solidFill>
                  <a:srgbClr val="5D5D5D"/>
                </a:solidFill>
              </a:rPr>
              <a:t>Укрепление доллара США относительно широкой корзины валют во второй декаде июня также оказывало давление на цену нефти. Опять </a:t>
            </a:r>
            <a:r>
              <a:rPr lang="ru-RU" sz="1000" dirty="0" smtClean="0">
                <a:solidFill>
                  <a:srgbClr val="5D5D5D"/>
                </a:solidFill>
              </a:rPr>
              <a:t>же, </a:t>
            </a:r>
            <a:r>
              <a:rPr lang="ru-RU" sz="1000" dirty="0" smtClean="0">
                <a:solidFill>
                  <a:srgbClr val="5D5D5D"/>
                </a:solidFill>
              </a:rPr>
              <a:t>наметившийся разворот в курсе доллара – положительный фактор для цены.</a:t>
            </a:r>
          </a:p>
          <a:p>
            <a:pPr algn="just">
              <a:lnSpc>
                <a:spcPct val="95000"/>
              </a:lnSpc>
              <a:spcBef>
                <a:spcPct val="30000"/>
              </a:spcBef>
            </a:pPr>
            <a:r>
              <a:rPr lang="ru-RU" sz="1000" dirty="0" smtClean="0">
                <a:solidFill>
                  <a:srgbClr val="5D5D5D"/>
                </a:solidFill>
              </a:rPr>
              <a:t>Поэтому мы солидарны со многими аналитиками, что текущий уровень цен </a:t>
            </a:r>
            <a:r>
              <a:rPr lang="ru-RU" sz="1000" dirty="0">
                <a:solidFill>
                  <a:srgbClr val="5D5D5D"/>
                </a:solidFill>
              </a:rPr>
              <a:t>– </a:t>
            </a:r>
            <a:r>
              <a:rPr lang="ru-RU" sz="1000" dirty="0" smtClean="0">
                <a:solidFill>
                  <a:srgbClr val="5D5D5D"/>
                </a:solidFill>
              </a:rPr>
              <a:t>«</a:t>
            </a:r>
            <a:r>
              <a:rPr lang="ru-RU" sz="1000" dirty="0" smtClean="0">
                <a:solidFill>
                  <a:srgbClr val="5D5D5D"/>
                </a:solidFill>
              </a:rPr>
              <a:t>дно» на этот год, а во втором полугодии возможно восстановление цен.</a:t>
            </a:r>
          </a:p>
          <a:p>
            <a:pPr algn="just">
              <a:lnSpc>
                <a:spcPct val="95000"/>
              </a:lnSpc>
              <a:spcBef>
                <a:spcPct val="30000"/>
              </a:spcBef>
            </a:pPr>
            <a:r>
              <a:rPr lang="ru-RU" sz="1000" dirty="0" smtClean="0">
                <a:solidFill>
                  <a:srgbClr val="5D5D5D"/>
                </a:solidFill>
              </a:rPr>
              <a:t>Соответственно, сейчас, возможно, правильный момент входа в такие активы, как акции и облигации нефтедобывающих компаний. </a:t>
            </a:r>
            <a:endParaRPr lang="ru-RU" sz="1000" dirty="0">
              <a:solidFill>
                <a:srgbClr val="5D5D5D"/>
              </a:solidFill>
            </a:endParaRPr>
          </a:p>
        </p:txBody>
      </p:sp>
      <p:sp>
        <p:nvSpPr>
          <p:cNvPr id="13" name="TextBox 9"/>
          <p:cNvSpPr txBox="1">
            <a:spLocks noChangeArrowheads="1"/>
          </p:cNvSpPr>
          <p:nvPr/>
        </p:nvSpPr>
        <p:spPr bwMode="auto">
          <a:xfrm>
            <a:off x="385763" y="2994025"/>
            <a:ext cx="3275012" cy="1454244"/>
          </a:xfrm>
          <a:prstGeom prst="rect">
            <a:avLst/>
          </a:prstGeom>
          <a:noFill/>
          <a:ln w="9525">
            <a:noFill/>
            <a:miter lim="800000"/>
            <a:headEnd/>
            <a:tailEnd/>
          </a:ln>
        </p:spPr>
        <p:txBody>
          <a:bodyPr>
            <a:spAutoFit/>
          </a:bodyPr>
          <a:lstStyle/>
          <a:p>
            <a:pPr marL="285750" indent="-285750" algn="just">
              <a:lnSpc>
                <a:spcPct val="95000"/>
              </a:lnSpc>
              <a:spcBef>
                <a:spcPct val="30000"/>
              </a:spcBef>
              <a:buSzPct val="150000"/>
              <a:buFont typeface="Arial" panose="020B0604020202020204" pitchFamily="34" charset="0"/>
              <a:buChar char="•"/>
              <a:defRPr/>
            </a:pPr>
            <a:r>
              <a:rPr lang="ru-RU" sz="1000" dirty="0" smtClean="0">
                <a:solidFill>
                  <a:srgbClr val="5D5D5D"/>
                </a:solidFill>
                <a:latin typeface="Arial" charset="0"/>
              </a:rPr>
              <a:t>Настроение на нефтяном рынке было откровенно негативным. Любые новости воспринимались участниками рынка как повод для дальнейшей распродажи. </a:t>
            </a:r>
            <a:endParaRPr lang="ru-RU" sz="1000" dirty="0">
              <a:solidFill>
                <a:srgbClr val="5D5D5D"/>
              </a:solidFill>
              <a:latin typeface="Arial" charset="0"/>
            </a:endParaRPr>
          </a:p>
          <a:p>
            <a:pPr marL="285750" indent="-285750" algn="just">
              <a:lnSpc>
                <a:spcPct val="95000"/>
              </a:lnSpc>
              <a:spcBef>
                <a:spcPct val="30000"/>
              </a:spcBef>
              <a:buSzPct val="150000"/>
              <a:buFont typeface="Arial" panose="020B0604020202020204" pitchFamily="34" charset="0"/>
              <a:buChar char="•"/>
              <a:defRPr/>
            </a:pPr>
            <a:r>
              <a:rPr lang="ru-RU" sz="1000" dirty="0" smtClean="0">
                <a:solidFill>
                  <a:srgbClr val="5D5D5D"/>
                </a:solidFill>
                <a:latin typeface="Arial" charset="0"/>
              </a:rPr>
              <a:t>Но в диапазоне </a:t>
            </a:r>
            <a:r>
              <a:rPr lang="en-US" sz="1000" dirty="0" smtClean="0">
                <a:solidFill>
                  <a:srgbClr val="5D5D5D"/>
                </a:solidFill>
                <a:latin typeface="Arial" charset="0"/>
              </a:rPr>
              <a:t>$45-46 </a:t>
            </a:r>
            <a:r>
              <a:rPr lang="ru-RU" sz="1000" dirty="0" smtClean="0">
                <a:solidFill>
                  <a:srgbClr val="5D5D5D"/>
                </a:solidFill>
                <a:latin typeface="Arial" charset="0"/>
              </a:rPr>
              <a:t>за баррель для нефти марки </a:t>
            </a:r>
            <a:r>
              <a:rPr lang="en-US" sz="1000" dirty="0" smtClean="0">
                <a:solidFill>
                  <a:srgbClr val="5D5D5D"/>
                </a:solidFill>
                <a:latin typeface="Arial" charset="0"/>
              </a:rPr>
              <a:t>Brent </a:t>
            </a:r>
            <a:r>
              <a:rPr lang="ru-RU" sz="1000" dirty="0" smtClean="0">
                <a:solidFill>
                  <a:srgbClr val="5D5D5D"/>
                </a:solidFill>
                <a:latin typeface="Arial" charset="0"/>
              </a:rPr>
              <a:t>падение цен пока приостановилось. На наш взгляд, это возможность для покупки активов, связанных с нефтью.</a:t>
            </a:r>
            <a:endParaRPr lang="ru-RU" sz="1000" dirty="0">
              <a:solidFill>
                <a:srgbClr val="5D5D5D"/>
              </a:solidFill>
              <a:latin typeface="Arial" charset="0"/>
            </a:endParaRPr>
          </a:p>
        </p:txBody>
      </p:sp>
      <p:sp>
        <p:nvSpPr>
          <p:cNvPr id="15" name="TextBox 14"/>
          <p:cNvSpPr txBox="1"/>
          <p:nvPr/>
        </p:nvSpPr>
        <p:spPr>
          <a:xfrm>
            <a:off x="3867150" y="3500438"/>
            <a:ext cx="3168650" cy="215900"/>
          </a:xfrm>
          <a:prstGeom prst="rect">
            <a:avLst/>
          </a:prstGeom>
          <a:noFill/>
        </p:spPr>
        <p:txBody>
          <a:bodyPr>
            <a:spAutoFit/>
          </a:bodyPr>
          <a:lstStyle/>
          <a:p>
            <a:pPr>
              <a:lnSpc>
                <a:spcPct val="95000"/>
              </a:lnSpc>
              <a:spcBef>
                <a:spcPct val="30000"/>
              </a:spcBef>
              <a:buFont typeface="Wingdings" pitchFamily="2" charset="2"/>
              <a:buNone/>
              <a:defRPr/>
            </a:pPr>
            <a:r>
              <a:rPr lang="ru-RU" sz="800" i="1" dirty="0">
                <a:solidFill>
                  <a:srgbClr val="5D5D5D"/>
                </a:solidFill>
                <a:latin typeface="Arial" charset="0"/>
              </a:rPr>
              <a:t>Источник: </a:t>
            </a:r>
            <a:r>
              <a:rPr lang="en-US" sz="800" i="1" dirty="0">
                <a:solidFill>
                  <a:schemeClr val="tx1">
                    <a:lumMod val="65000"/>
                    <a:lumOff val="35000"/>
                  </a:schemeClr>
                </a:solidFill>
                <a:latin typeface="Arial" charset="0"/>
              </a:rPr>
              <a:t>Bloomberg</a:t>
            </a:r>
            <a:endParaRPr lang="ru-RU" sz="800" i="1" dirty="0">
              <a:solidFill>
                <a:srgbClr val="5D5D5D"/>
              </a:solidFill>
              <a:latin typeface="Arial" charset="0"/>
            </a:endParaRPr>
          </a:p>
        </p:txBody>
      </p:sp>
      <p:graphicFrame>
        <p:nvGraphicFramePr>
          <p:cNvPr id="2" name="Object 1"/>
          <p:cNvGraphicFramePr>
            <a:graphicFrameLocks noChangeAspect="1"/>
          </p:cNvGraphicFramePr>
          <p:nvPr>
            <p:extLst>
              <p:ext uri="{D42A27DB-BD31-4B8C-83A1-F6EECF244321}">
                <p14:modId xmlns:p14="http://schemas.microsoft.com/office/powerpoint/2010/main" val="3128268863"/>
              </p:ext>
            </p:extLst>
          </p:nvPr>
        </p:nvGraphicFramePr>
        <p:xfrm>
          <a:off x="3721100" y="1331913"/>
          <a:ext cx="3649663" cy="2185987"/>
        </p:xfrm>
        <a:graphic>
          <a:graphicData uri="http://schemas.openxmlformats.org/presentationml/2006/ole">
            <mc:AlternateContent xmlns:mc="http://schemas.openxmlformats.org/markup-compatibility/2006">
              <mc:Choice xmlns:v="urn:schemas-microsoft-com:vml" Requires="v">
                <p:oleObj spid="_x0000_s29514" name="Worksheet" r:id="rId3" imgW="4562663" imgH="2733751" progId="Excel.Sheet.12">
                  <p:link updateAutomatic="1"/>
                </p:oleObj>
              </mc:Choice>
              <mc:Fallback>
                <p:oleObj name="Worksheet" r:id="rId3" imgW="4562663" imgH="2733751" progId="Excel.Sheet.12">
                  <p:link updateAutomatic="1"/>
                  <p:pic>
                    <p:nvPicPr>
                      <p:cNvPr id="0" name=""/>
                      <p:cNvPicPr/>
                      <p:nvPr/>
                    </p:nvPicPr>
                    <p:blipFill>
                      <a:blip r:embed="rId4"/>
                      <a:stretch>
                        <a:fillRect/>
                      </a:stretch>
                    </p:blipFill>
                    <p:spPr>
                      <a:xfrm>
                        <a:off x="3721100" y="1331913"/>
                        <a:ext cx="3649663" cy="2185987"/>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PB Templat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8B9776"/>
        </a:solidFill>
        <a:ln w="12700" algn="ctr">
          <a:solidFill>
            <a:srgbClr val="50645A"/>
          </a:solidFill>
          <a:round/>
          <a:headEnd/>
          <a:tailEnd/>
        </a:ln>
      </a:spPr>
      <a:bodyPr lIns="35994" tIns="35994" rIns="35994" bIns="35994" anchor="ctr"/>
      <a:lstStyle>
        <a:defPPr algn="ctr" defTabSz="1042778">
          <a:defRPr sz="1200" dirty="0">
            <a:solidFill>
              <a:srgbClr val="404040"/>
            </a:solidFill>
            <a:latin typeface="Arial" pitchFamily="34" charset="0"/>
            <a:ea typeface="ＭＳ Ｐゴシック" charset="-128"/>
          </a:defRPr>
        </a:defPPr>
      </a:lstStyle>
    </a:spDef>
  </a:objectDefaults>
  <a:extraClrSchemeLst/>
</a:theme>
</file>

<file path=ppt/theme/theme2.xml><?xml version="1.0" encoding="utf-8"?>
<a:theme xmlns:a="http://schemas.openxmlformats.org/drawingml/2006/main" name="3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4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Тема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Тема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73380</TotalTime>
  <Words>2927</Words>
  <Application>Microsoft Office PowerPoint</Application>
  <PresentationFormat>Custom</PresentationFormat>
  <Paragraphs>174</Paragraphs>
  <Slides>12</Slides>
  <Notes>0</Notes>
  <HiddenSlides>0</HiddenSlides>
  <MMClips>0</MMClips>
  <ScaleCrop>false</ScaleCrop>
  <HeadingPairs>
    <vt:vector size="6" baseType="variant">
      <vt:variant>
        <vt:lpstr>Theme</vt:lpstr>
      </vt:variant>
      <vt:variant>
        <vt:i4>3</vt:i4>
      </vt:variant>
      <vt:variant>
        <vt:lpstr>Links</vt:lpstr>
      </vt:variant>
      <vt:variant>
        <vt:i4>12</vt:i4>
      </vt:variant>
      <vt:variant>
        <vt:lpstr>Slide Titles</vt:lpstr>
      </vt:variant>
      <vt:variant>
        <vt:i4>12</vt:i4>
      </vt:variant>
    </vt:vector>
  </HeadingPairs>
  <TitlesOfParts>
    <vt:vector size="27" baseType="lpstr">
      <vt:lpstr>PB Template</vt:lpstr>
      <vt:lpstr>3_Custom Design</vt:lpstr>
      <vt:lpstr>4_Custom Design</vt:lpstr>
      <vt:lpstr>\\msk.trd.ru\HQ\FileServ\PB\Investment Advisory\Newsletters\External\Market performance_edit.xlsx!Sheet1!R2C10:R17C13</vt:lpstr>
      <vt:lpstr>\\msk.trd.ru\HQ\FileServ\PB\Investment Advisory\Newsletters\External\Market performance_edit.xlsx!Sheet1 (2)!R2C9:R15C12</vt:lpstr>
      <vt:lpstr>\\msk.trd.ru\HQ\FileServ\PB\Investment Advisory\Newsletters\External\Market performance_edit.xlsx!Sheet1 (3)!R2C9:R10C12</vt:lpstr>
      <vt:lpstr>\\msk.trd.ru\HQ\FileServ\PB\Investment Advisory\Newsletters\External\Market performance_edit.xlsx!Sheet1 (4)!R2C9:R12C12</vt:lpstr>
      <vt:lpstr>\\msk.trd.ru\HQ\FileServ\PB\Investment Advisory\Newsletters\External\Thematic charts 17_06.xlsx!MPMIEZMA Index![Thematic charts 17_06.xlsx]MPMIEZMA Index Chart 1</vt:lpstr>
      <vt:lpstr>\\msk.trd.ru\HQ\FileServ\PB\Investment Advisory\Newsletters\External\Thematic charts 17_06.xlsx!US_EU![Thematic charts 17_06.xlsx]US_EU Chart 1</vt:lpstr>
      <vt:lpstr>\\msk.trd.ru\HQ\FileServ\PB\Investment Advisory\Newsletters\External\Thematic charts 17_06.xlsx!MXWO0EN Index![Thematic charts 17_06.xlsx]MXWO0EN Index Chart 1</vt:lpstr>
      <vt:lpstr>\\msk.trd.ru\HQ\FileServ\PB\Investment Advisory\Newsletters\External\Thematic charts 17_06.xlsx!S5FINL Index![Thematic charts 17_06.xlsx]S5FINL Index Chart 1</vt:lpstr>
      <vt:lpstr>\\msk.trd.ru\HQ\FileServ\PB\Investment Advisory\Newsletters\External\Thematic charts 17_06.xlsx!GDX![Thematic charts 17_06.xlsx]GDX Chart 4</vt:lpstr>
      <vt:lpstr>\\msk.trd.ru\HQ\FileServ\PB\Investment Advisory\Newsletters\External\Thematic charts 17_06.xlsx!MXWO0MM Index![Thematic charts 17_06.xlsx]MXWO0MM Index Chart 3</vt:lpstr>
      <vt:lpstr>\\msk.trd.ru\HQ\FileServ\PB\Investment Advisory\Newsletters\External\Thematic charts 17_06.xlsx!MICEX![Thematic charts 17_06.xlsx]MICEX Chart 1</vt:lpstr>
      <vt:lpstr>\\msk.trd.ru\HQ\FileServ\PB\Investment Advisory\Newsletters\External\Thematic charts 17_06.xlsx!EURUSD![Thematic charts 17_06.xlsx]EURUSD Chart 1</vt:lpstr>
      <vt:lpstr>PowerPoint Presentation</vt:lpstr>
      <vt:lpstr>СОДЕРЖАНИЕ</vt:lpstr>
      <vt:lpstr>ОБЗОР ГЛОБАЛЬНЫХ РЫНКОВ: АКЦИИ И ОБЛИГАЦИИ</vt:lpstr>
      <vt:lpstr>ОБЗОР ГЛОБАЛЬНЫХ РЫНКОВ: СЫРЬЕВЫЕ РЫНКИ И ВАЛЮТЫ</vt:lpstr>
      <vt:lpstr>ГЛОБАЛЬНЫЕ МАКРОЭКОНОМИЧЕСКИЕ ТЕНДЕНЦИИ</vt:lpstr>
      <vt:lpstr>ГЛОБАЛЬНАЯ ИНВЕСТИЦИОННАЯ СТРАТЕГИЯ</vt:lpstr>
      <vt:lpstr>ГЛОБАЛЬНЫЕ ИНВЕСТИЦИОННЫЕ ИДЕИ</vt:lpstr>
      <vt:lpstr>РОССИЯ: МАКРОЭКОНОМИКА И ИНВЕСТИЦИОННАЯ СТРАТЕГИЯ</vt:lpstr>
      <vt:lpstr>ТЕМА МЕСЯЦА</vt:lpstr>
      <vt:lpstr>КЛЮЧЕВЫЕ СОБЫТИЯ БЛИЖАЙШЕГО МЕСЯЦА</vt:lpstr>
      <vt:lpstr>ГЛОССАРИЙ</vt:lpstr>
      <vt:lpstr>РАСКРЫТИЕ ИНФОРМАЦИИ</vt:lpstr>
    </vt:vector>
  </TitlesOfParts>
  <Company>Test Tester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ТЕМА ДОКЛАДА  ИЛИ ПРЕЗЕНТАЦИИ</dc:title>
  <dc:creator>Test Tester</dc:creator>
  <cp:lastModifiedBy>User</cp:lastModifiedBy>
  <cp:revision>3111</cp:revision>
  <cp:lastPrinted>2017-04-25T08:06:33Z</cp:lastPrinted>
  <dcterms:created xsi:type="dcterms:W3CDTF">2009-12-17T07:12:41Z</dcterms:created>
  <dcterms:modified xsi:type="dcterms:W3CDTF">2017-06-27T08:58:16Z</dcterms:modified>
</cp:coreProperties>
</file>